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4" r:id="rId14"/>
    <p:sldId id="293" r:id="rId15"/>
    <p:sldId id="295" r:id="rId16"/>
    <p:sldId id="296" r:id="rId17"/>
    <p:sldId id="268" r:id="rId18"/>
    <p:sldId id="269" r:id="rId19"/>
    <p:sldId id="270" r:id="rId20"/>
    <p:sldId id="271" r:id="rId21"/>
    <p:sldId id="272" r:id="rId22"/>
    <p:sldId id="273" r:id="rId23"/>
    <p:sldId id="274" r:id="rId24"/>
    <p:sldId id="275" r:id="rId25"/>
    <p:sldId id="276" r:id="rId26"/>
    <p:sldId id="289" r:id="rId27"/>
    <p:sldId id="291" r:id="rId28"/>
    <p:sldId id="292" r:id="rId29"/>
    <p:sldId id="277" r:id="rId30"/>
    <p:sldId id="278" r:id="rId31"/>
    <p:sldId id="287" r:id="rId32"/>
    <p:sldId id="279" r:id="rId33"/>
    <p:sldId id="288" r:id="rId34"/>
    <p:sldId id="280" r:id="rId35"/>
    <p:sldId id="281" r:id="rId36"/>
    <p:sldId id="282" r:id="rId37"/>
    <p:sldId id="283" r:id="rId38"/>
    <p:sldId id="284" r:id="rId39"/>
    <p:sldId id="285" r:id="rId40"/>
    <p:sldId id="290" r:id="rId41"/>
    <p:sldId id="297" r:id="rId42"/>
    <p:sldId id="28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28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6868182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orz@isoc.org" TargetMode="External"/><Relationship Id="rId4" Type="http://schemas.openxmlformats.org/officeDocument/2006/relationships/hyperlink" Target="mailto:sander@steffann.nl"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hyperlink" Target="https://www.internetsociety.org/" TargetMode="External"/><Relationship Id="rId4" Type="http://schemas.openxmlformats.org/officeDocument/2006/relationships/hyperlink" Target="https://go6.si/" TargetMode="External"/><Relationship Id="rId5" Type="http://schemas.openxmlformats.org/officeDocument/2006/relationships/hyperlink" Target="http://www.steffann.nl/" TargetMode="External"/><Relationship Id="rId6" Type="http://schemas.openxmlformats.org/officeDocument/2006/relationships/hyperlink" Target="https://www.linkedin.com/in/simplyunderstand" TargetMode="External"/><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go6lab.si/current-ipv6-tests/nat64dns64-public-tes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github.com/sjm-steffann/nat64check"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5" Type="http://schemas.openxmlformats.org/officeDocument/2006/relationships/hyperlink" Target="mailto:zorz@isoc.org" TargetMode="External"/><Relationship Id="rId6" Type="http://schemas.openxmlformats.org/officeDocument/2006/relationships/hyperlink" Target="mailto:sander@steffann.nl"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employees.org/~dwing/aaaa-sta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type="ctrTitle"/>
          </p:nvPr>
        </p:nvSpPr>
        <p:spPr>
          <a:xfrm>
            <a:off x="311708" y="978494"/>
            <a:ext cx="8520600" cy="2052600"/>
          </a:xfrm>
          <a:prstGeom prst="rect">
            <a:avLst/>
          </a:prstGeom>
        </p:spPr>
        <p:txBody>
          <a:bodyPr lIns="91425" tIns="91425" rIns="91425" bIns="91425" anchor="b" anchorCtr="0">
            <a:noAutofit/>
          </a:bodyPr>
          <a:lstStyle/>
          <a:p>
            <a:pPr lvl="0">
              <a:spcBef>
                <a:spcPts val="0"/>
              </a:spcBef>
              <a:buNone/>
            </a:pPr>
            <a:r>
              <a:rPr lang="en" sz="4000" dirty="0"/>
              <a:t>NAT64/DNS64 </a:t>
            </a:r>
            <a:r>
              <a:rPr lang="en-US" sz="4000" dirty="0" smtClean="0"/>
              <a:t>real life </a:t>
            </a:r>
            <a:r>
              <a:rPr lang="en" sz="4000" dirty="0" smtClean="0"/>
              <a:t>experiments</a:t>
            </a:r>
            <a:r>
              <a:rPr lang="sl-SI" sz="4000" dirty="0" smtClean="0"/>
              <a:t> </a:t>
            </a:r>
            <a:r>
              <a:rPr lang="en" sz="4000" dirty="0" smtClean="0"/>
              <a:t>and one </a:t>
            </a:r>
            <a:r>
              <a:rPr lang="en" sz="4000" dirty="0"/>
              <a:t>useful </a:t>
            </a:r>
            <a:r>
              <a:rPr lang="en" sz="4000" dirty="0" smtClean="0"/>
              <a:t>tool</a:t>
            </a:r>
            <a:r>
              <a:rPr lang="sl-SI" sz="4000" dirty="0" smtClean="0"/>
              <a:t> </a:t>
            </a:r>
            <a:r>
              <a:rPr lang="mr-IN" sz="4000" dirty="0" smtClean="0"/>
              <a:t>–</a:t>
            </a:r>
            <a:r>
              <a:rPr lang="sl-SI" sz="4000" dirty="0" smtClean="0"/>
              <a:t> NAT64Check</a:t>
            </a:r>
            <a:endParaRPr lang="en" sz="4000" dirty="0"/>
          </a:p>
        </p:txBody>
      </p:sp>
      <p:sp>
        <p:nvSpPr>
          <p:cNvPr id="56" name="Shape 56"/>
          <p:cNvSpPr txBox="1">
            <a:spLocks noGrp="1"/>
          </p:cNvSpPr>
          <p:nvPr>
            <p:ph type="subTitle" idx="1"/>
          </p:nvPr>
        </p:nvSpPr>
        <p:spPr>
          <a:xfrm>
            <a:off x="311700" y="2834125"/>
            <a:ext cx="8520600" cy="2175300"/>
          </a:xfrm>
          <a:prstGeom prst="rect">
            <a:avLst/>
          </a:prstGeom>
        </p:spPr>
        <p:txBody>
          <a:bodyPr lIns="91425" tIns="91425" rIns="91425" bIns="91425" anchor="t" anchorCtr="0">
            <a:noAutofit/>
          </a:bodyPr>
          <a:lstStyle/>
          <a:p>
            <a:pPr lvl="0">
              <a:spcBef>
                <a:spcPts val="0"/>
              </a:spcBef>
              <a:buNone/>
            </a:pPr>
            <a:r>
              <a:rPr lang="en" dirty="0"/>
              <a:t>...from go6lab.si and IPv6-lab.net</a:t>
            </a:r>
          </a:p>
          <a:p>
            <a:pPr lvl="0">
              <a:spcBef>
                <a:spcPts val="0"/>
              </a:spcBef>
              <a:buNone/>
            </a:pPr>
            <a:endParaRPr dirty="0"/>
          </a:p>
          <a:p>
            <a:pPr marL="2743200" lvl="0" indent="457200" algn="l">
              <a:spcBef>
                <a:spcPts val="0"/>
              </a:spcBef>
              <a:buNone/>
            </a:pPr>
            <a:r>
              <a:rPr lang="en" sz="1400" dirty="0"/>
              <a:t>Brought to you by:</a:t>
            </a:r>
          </a:p>
          <a:p>
            <a:pPr lvl="0">
              <a:spcBef>
                <a:spcPts val="0"/>
              </a:spcBef>
              <a:buNone/>
            </a:pPr>
            <a:endParaRPr sz="1400" dirty="0"/>
          </a:p>
          <a:p>
            <a:pPr marL="1371600" lvl="0" indent="457200" algn="l">
              <a:spcBef>
                <a:spcPts val="0"/>
              </a:spcBef>
              <a:buNone/>
            </a:pPr>
            <a:r>
              <a:rPr lang="en" sz="1400" dirty="0"/>
              <a:t>Jan Žorž		 	</a:t>
            </a:r>
            <a:r>
              <a:rPr lang="en-US" sz="1400" dirty="0"/>
              <a:t> </a:t>
            </a:r>
            <a:r>
              <a:rPr lang="en-US" sz="1400" dirty="0" smtClean="0"/>
              <a:t>         S</a:t>
            </a:r>
            <a:r>
              <a:rPr lang="en" sz="1400" dirty="0" smtClean="0"/>
              <a:t>ander </a:t>
            </a:r>
            <a:r>
              <a:rPr lang="en" sz="1400" dirty="0"/>
              <a:t>Steffann</a:t>
            </a:r>
          </a:p>
          <a:p>
            <a:pPr marL="1371600" lvl="0" indent="457200" algn="l">
              <a:spcBef>
                <a:spcPts val="0"/>
              </a:spcBef>
              <a:buNone/>
            </a:pPr>
            <a:r>
              <a:rPr lang="en" sz="1400" u="sng" dirty="0">
                <a:solidFill>
                  <a:schemeClr val="hlink"/>
                </a:solidFill>
                <a:hlinkClick r:id="rId3"/>
              </a:rPr>
              <a:t>zorz@isoc.org</a:t>
            </a:r>
            <a:r>
              <a:rPr lang="en" sz="1400" dirty="0"/>
              <a:t>		</a:t>
            </a:r>
            <a:r>
              <a:rPr lang="en-US" sz="1400" dirty="0"/>
              <a:t> </a:t>
            </a:r>
            <a:r>
              <a:rPr lang="en-US" sz="1400" dirty="0" smtClean="0"/>
              <a:t>         </a:t>
            </a:r>
            <a:r>
              <a:rPr lang="en" sz="1400" u="sng" dirty="0" smtClean="0">
                <a:solidFill>
                  <a:schemeClr val="hlink"/>
                </a:solidFill>
                <a:hlinkClick r:id="rId4"/>
              </a:rPr>
              <a:t>sander@steffann.nl</a:t>
            </a:r>
            <a:r>
              <a:rPr lang="en" sz="1400" dirty="0" smtClean="0"/>
              <a:t> </a:t>
            </a:r>
            <a:endParaRPr lang="en" sz="1400" dirty="0"/>
          </a:p>
          <a:p>
            <a:pPr lvl="0">
              <a:spcBef>
                <a:spcPts val="0"/>
              </a:spcBef>
              <a:buNone/>
            </a:pPr>
            <a:endParaRPr dirty="0"/>
          </a:p>
        </p:txBody>
      </p:sp>
      <p:pic>
        <p:nvPicPr>
          <p:cNvPr id="57" name="Shape 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819221" y="4113498"/>
            <a:ext cx="1021600" cy="632850"/>
          </a:xfrm>
          <a:prstGeom prst="rect">
            <a:avLst/>
          </a:prstGeom>
          <a:noFill/>
          <a:ln>
            <a:noFill/>
          </a:ln>
        </p:spPr>
      </p:pic>
      <p:pic>
        <p:nvPicPr>
          <p:cNvPr id="58" name="Shape 58"/>
          <p:cNvPicPr preferRelativeResize="0"/>
          <p:nvPr/>
        </p:nvPicPr>
        <p:blipFill>
          <a:blip r:embed="rId6">
            <a:alphaModFix/>
          </a:blip>
          <a:stretch>
            <a:fillRect/>
          </a:stretch>
        </p:blipFill>
        <p:spPr>
          <a:xfrm>
            <a:off x="7035575" y="4223475"/>
            <a:ext cx="1629724" cy="358850"/>
          </a:xfrm>
          <a:prstGeom prst="rect">
            <a:avLst/>
          </a:prstGeom>
          <a:noFill/>
          <a:ln>
            <a:noFill/>
          </a:ln>
        </p:spPr>
      </p:pic>
      <p:pic>
        <p:nvPicPr>
          <p:cNvPr id="59" name="Shape 59"/>
          <p:cNvPicPr preferRelativeResize="0"/>
          <p:nvPr/>
        </p:nvPicPr>
        <p:blipFill>
          <a:blip r:embed="rId7">
            <a:alphaModFix/>
          </a:blip>
          <a:stretch>
            <a:fillRect/>
          </a:stretch>
        </p:blipFill>
        <p:spPr>
          <a:xfrm>
            <a:off x="729346" y="4213945"/>
            <a:ext cx="1295900" cy="431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a:spcBef>
                <a:spcPts val="0"/>
              </a:spcBef>
              <a:buNone/>
            </a:pPr>
            <a:r>
              <a:rPr lang="en" sz="1000" i="1" dirty="0"/>
              <a:t>(Build Me Up, Break Me Down)</a:t>
            </a:r>
          </a:p>
        </p:txBody>
      </p:sp>
      <p:sp>
        <p:nvSpPr>
          <p:cNvPr id="118" name="Shape 1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So, what can we do about it?</a:t>
            </a:r>
          </a:p>
          <a:p>
            <a:pPr lvl="0">
              <a:spcBef>
                <a:spcPts val="0"/>
              </a:spcBef>
              <a:buNone/>
            </a:pPr>
            <a:r>
              <a:rPr lang="en"/>
              <a:t>We can figure out who this people are, contact them, warn them about the issue, educate them and ask them to fix the problem. </a:t>
            </a:r>
          </a:p>
          <a:p>
            <a:pPr lvl="0">
              <a:spcBef>
                <a:spcPts val="0"/>
              </a:spcBef>
              <a:buNone/>
            </a:pPr>
            <a:r>
              <a:rPr lang="en" b="1" u="sng"/>
              <a:t>Remember: If you are not part of solution, you are part of the problem.</a:t>
            </a:r>
          </a:p>
          <a:p>
            <a:pPr lvl="0">
              <a:spcBef>
                <a:spcPts val="0"/>
              </a:spcBef>
              <a:buNone/>
            </a:pPr>
            <a:r>
              <a:rPr lang="en"/>
              <a:t>At the same time we can protect our users from bad user experience and set the “exclude” rules in our DNS64 servers. IANA allocated 2000::/3 as global unicast address pool, so whatever else is used in AAAA - it’s by default bogus and we can safely ignore that.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b="1" dirty="0"/>
              <a:t>BIND9</a:t>
            </a:r>
            <a:r>
              <a:rPr lang="en" dirty="0"/>
              <a:t> example of DNS64 configuration in go6lab:</a:t>
            </a:r>
          </a:p>
          <a:p>
            <a:pPr lvl="0">
              <a:spcBef>
                <a:spcPts val="0"/>
              </a:spcBef>
              <a:buNone/>
            </a:pPr>
            <a:r>
              <a:rPr lang="en" dirty="0"/>
              <a:t> </a:t>
            </a:r>
            <a:r>
              <a:rPr lang="en" i="1" dirty="0"/>
              <a:t>      dns64 2001:67c:27e4:64::/96 {</a:t>
            </a:r>
            <a:br>
              <a:rPr lang="en" i="1" dirty="0"/>
            </a:br>
            <a:r>
              <a:rPr lang="en" i="1" dirty="0"/>
              <a:t>                clients { any; };</a:t>
            </a:r>
            <a:br>
              <a:rPr lang="en" i="1" dirty="0"/>
            </a:br>
            <a:r>
              <a:rPr lang="en" i="1" dirty="0"/>
              <a:t>                mapped { !rfc1918; any; };</a:t>
            </a:r>
            <a:br>
              <a:rPr lang="en" i="1" dirty="0"/>
            </a:br>
            <a:r>
              <a:rPr lang="en" i="1" dirty="0"/>
              <a:t>                exclude { 0::/3; 4000::/2; 8000::/1; 2001:DB8::/32; };</a:t>
            </a:r>
            <a:br>
              <a:rPr lang="en" i="1" dirty="0"/>
            </a:br>
            <a:r>
              <a:rPr lang="en" i="1" dirty="0"/>
              <a:t>                break-dnssec yes;</a:t>
            </a:r>
            <a:br>
              <a:rPr lang="en" i="1" dirty="0"/>
            </a:br>
            <a:r>
              <a:rPr lang="en" i="1" dirty="0"/>
              <a:t>        };</a:t>
            </a:r>
          </a:p>
          <a:p>
            <a:pPr lvl="0" rtl="0">
              <a:spcBef>
                <a:spcPts val="0"/>
              </a:spcBef>
              <a:buNone/>
            </a:pPr>
            <a:r>
              <a:rPr lang="en" dirty="0"/>
              <a:t>Explanation of “exclude” configuration parameter: If DNS64 server gets an AAAA record with a value of anything outside 2000::/3 - it ignores it and synthesizes the AAAA record from NAT64_prefix::IPv4_address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(Moment Of Betrayal)</a:t>
            </a:r>
          </a:p>
        </p:txBody>
      </p:sp>
      <p:sp>
        <p:nvSpPr>
          <p:cNvPr id="130" name="Shape 13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dirty="0"/>
              <a:t>This fixes the most common errors and keeps your users relatively safe from bad user experience when using 464XLAT and NAT64</a:t>
            </a:r>
          </a:p>
          <a:p>
            <a:pPr marL="457200" lvl="0" indent="-228600" rtl="0">
              <a:spcBef>
                <a:spcPts val="0"/>
              </a:spcBef>
            </a:pPr>
            <a:r>
              <a:rPr lang="en" dirty="0"/>
              <a:t>This also prevent issues when AAAA record contains an IPv6 documentation prefix, that is inside 2000::/3 block.</a:t>
            </a:r>
          </a:p>
          <a:p>
            <a:pPr marL="457200" lvl="0" indent="-228600" rtl="0">
              <a:spcBef>
                <a:spcPts val="0"/>
              </a:spcBef>
            </a:pPr>
            <a:r>
              <a:rPr lang="en" dirty="0"/>
              <a:t>“Break-dnssec yes” configuration directive:</a:t>
            </a:r>
          </a:p>
          <a:p>
            <a:pPr marL="914400" lvl="1" indent="-228600" rtl="0">
              <a:spcBef>
                <a:spcPts val="0"/>
              </a:spcBef>
            </a:pPr>
            <a:r>
              <a:rPr lang="en" dirty="0"/>
              <a:t>By default, DNS64 module does not process queries that request DNSSEC data (DO = 1) or that have DNSSEC RRs in the answer. Setting break-dnssec yes will override this default and cause policy processing on all DNSSEC queries. However, the constructed response will not have any DNSSEC records added and therefore cannot be verified by the client (it may have the unintended consequence of looking like a bogus response or even an injection attack to the client).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00" y="0"/>
            <a:ext cx="8483574"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a:t>Without </a:t>
            </a:r>
            <a:endParaRPr lang="en-US" sz="2400" dirty="0" smtClean="0"/>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5" name="Title 4"/>
          <p:cNvSpPr>
            <a:spLocks noGrp="1"/>
          </p:cNvSpPr>
          <p:nvPr>
            <p:ph type="title"/>
          </p:nvPr>
        </p:nvSpPr>
        <p:spPr/>
        <p:txBody>
          <a:bodyPr/>
          <a:lstStyle/>
          <a:p>
            <a:r>
              <a:rPr lang="en-US" dirty="0" smtClean="0"/>
              <a:t> </a:t>
            </a:r>
            <a:endParaRPr lang="en-US" dirty="0"/>
          </a:p>
        </p:txBody>
      </p:sp>
      <p:sp>
        <p:nvSpPr>
          <p:cNvPr id="7" name="Rectangle 6"/>
          <p:cNvSpPr>
            <a:spLocks noChangeAspect="1"/>
          </p:cNvSpPr>
          <p:nvPr/>
        </p:nvSpPr>
        <p:spPr>
          <a:xfrm>
            <a:off x="3633481" y="1737042"/>
            <a:ext cx="934342" cy="400110"/>
          </a:xfrm>
          <a:prstGeom prst="rect">
            <a:avLst/>
          </a:prstGeom>
          <a:noFill/>
        </p:spPr>
        <p:txBody>
          <a:bodyPr wrap="square" lIns="91440" tIns="45720" rIns="91440" bIns="45720">
            <a:spAutoFit/>
          </a:bodyPr>
          <a:lstStyle/>
          <a:p>
            <a:pPr algn="ctr"/>
            <a:r>
              <a:rPr lang="en-US" sz="2000" b="1" spc="50" dirty="0" smtClean="0">
                <a:ln w="12700" cmpd="sng">
                  <a:solidFill>
                    <a:schemeClr val="accent6">
                      <a:satMod val="120000"/>
                      <a:shade val="80000"/>
                    </a:schemeClr>
                  </a:solidFill>
                  <a:prstDash val="solid"/>
                </a:ln>
                <a:solidFill>
                  <a:srgbClr val="FF0000"/>
                </a:solidFill>
                <a:effectLst>
                  <a:glow rad="63500">
                    <a:srgbClr val="FFFF00">
                      <a:alpha val="40000"/>
                    </a:srgbClr>
                  </a:glow>
                </a:effectLst>
              </a:rPr>
              <a:t>???</a:t>
            </a:r>
            <a:endParaRPr lang="en-US" sz="2000" b="1" spc="50" dirty="0">
              <a:ln w="12700" cmpd="sng">
                <a:solidFill>
                  <a:schemeClr val="accent6">
                    <a:satMod val="120000"/>
                    <a:shade val="80000"/>
                  </a:schemeClr>
                </a:solidFill>
                <a:prstDash val="solid"/>
              </a:ln>
              <a:solidFill>
                <a:srgbClr val="FF0000"/>
              </a:solidFill>
              <a:effectLst>
                <a:glow rad="63500">
                  <a:srgbClr val="FFFF00">
                    <a:alpha val="40000"/>
                  </a:srgbClr>
                </a:glow>
              </a:effectLst>
            </a:endParaRPr>
          </a:p>
        </p:txBody>
      </p:sp>
    </p:spTree>
    <p:extLst>
      <p:ext uri="{BB962C8B-B14F-4D97-AF65-F5344CB8AC3E}">
        <p14:creationId xmlns:p14="http://schemas.microsoft.com/office/powerpoint/2010/main" val="98615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 y="0"/>
            <a:ext cx="8506978"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smtClean="0"/>
              <a:t>With </a:t>
            </a:r>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6" name="Title 5"/>
          <p:cNvSpPr>
            <a:spLocks noGrp="1"/>
          </p:cNvSpPr>
          <p:nvPr>
            <p:ph type="title"/>
          </p:nvPr>
        </p:nvSpPr>
        <p:spPr/>
        <p:txBody>
          <a:bodyPr/>
          <a:lstStyle/>
          <a:p>
            <a:r>
              <a:rPr lang="en-US" dirty="0" smtClean="0"/>
              <a:t> </a:t>
            </a:r>
            <a:endParaRPr lang="en-US" dirty="0"/>
          </a:p>
        </p:txBody>
      </p:sp>
      <p:cxnSp>
        <p:nvCxnSpPr>
          <p:cNvPr id="9" name="Straight Arrow Connector 8"/>
          <p:cNvCxnSpPr/>
          <p:nvPr/>
        </p:nvCxnSpPr>
        <p:spPr>
          <a:xfrm flipH="1">
            <a:off x="6305823" y="2283525"/>
            <a:ext cx="791013" cy="30075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83210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00218"/>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US" b="1" dirty="0" smtClean="0"/>
              <a:t>Unbound</a:t>
            </a:r>
            <a:r>
              <a:rPr lang="en-US" dirty="0" smtClean="0"/>
              <a:t> </a:t>
            </a:r>
            <a:r>
              <a:rPr lang="en" dirty="0" smtClean="0"/>
              <a:t>example </a:t>
            </a:r>
            <a:r>
              <a:rPr lang="en" dirty="0"/>
              <a:t>of DNS64 configuration in go6lab</a:t>
            </a:r>
            <a:r>
              <a:rPr lang="en" dirty="0" smtClean="0"/>
              <a:t>:</a:t>
            </a:r>
            <a:endParaRPr lang="en" dirty="0"/>
          </a:p>
        </p:txBody>
      </p:sp>
      <p:sp>
        <p:nvSpPr>
          <p:cNvPr id="2" name="TextBox 1"/>
          <p:cNvSpPr txBox="1"/>
          <p:nvPr/>
        </p:nvSpPr>
        <p:spPr>
          <a:xfrm>
            <a:off x="501346" y="1604036"/>
            <a:ext cx="7765297" cy="3416320"/>
          </a:xfrm>
          <a:prstGeom prst="rect">
            <a:avLst/>
          </a:prstGeom>
          <a:noFill/>
        </p:spPr>
        <p:txBody>
          <a:bodyPr wrap="square" rtlCol="0">
            <a:spAutoFit/>
          </a:bodyPr>
          <a:lstStyle/>
          <a:p>
            <a:r>
              <a:rPr lang="en-US" sz="1800" dirty="0"/>
              <a:t>server:</a:t>
            </a:r>
          </a:p>
          <a:p>
            <a:r>
              <a:rPr lang="en-US" sz="1800" dirty="0"/>
              <a:t>        module-</a:t>
            </a:r>
            <a:r>
              <a:rPr lang="en-US" sz="1800" dirty="0" err="1"/>
              <a:t>config</a:t>
            </a:r>
            <a:r>
              <a:rPr lang="en-US" sz="1800" dirty="0"/>
              <a:t>: "dns64 validator iterator"</a:t>
            </a:r>
          </a:p>
          <a:p>
            <a:r>
              <a:rPr lang="en-US" sz="1800" dirty="0"/>
              <a:t>        dns64-prefix: 2001:67c:27e4:64::0/96</a:t>
            </a:r>
          </a:p>
          <a:p>
            <a:r>
              <a:rPr lang="en-US" sz="1800" dirty="0"/>
              <a:t>        private-address: 0::/3</a:t>
            </a:r>
          </a:p>
          <a:p>
            <a:r>
              <a:rPr lang="en-US" sz="1800" dirty="0"/>
              <a:t>        private-address: 4000::/2</a:t>
            </a:r>
          </a:p>
          <a:p>
            <a:r>
              <a:rPr lang="en-US" sz="1800" dirty="0"/>
              <a:t>        private-address: 8000::/1</a:t>
            </a:r>
          </a:p>
          <a:p>
            <a:r>
              <a:rPr lang="en-US" sz="1800" dirty="0"/>
              <a:t>        private-address: 2001:DB8::/32</a:t>
            </a:r>
          </a:p>
          <a:p>
            <a:r>
              <a:rPr lang="en-US" sz="1800" dirty="0"/>
              <a:t>#       private-address: 64:FF9B::/96</a:t>
            </a:r>
          </a:p>
          <a:p>
            <a:r>
              <a:rPr lang="en-US" sz="1800" dirty="0"/>
              <a:t>#       private-address: ::ffff:0:0/96</a:t>
            </a:r>
          </a:p>
          <a:p>
            <a:r>
              <a:rPr lang="en-US" sz="1800" dirty="0"/>
              <a:t>#       private-address: ::1/128</a:t>
            </a:r>
          </a:p>
          <a:p>
            <a:r>
              <a:rPr lang="en-US" sz="1800" dirty="0"/>
              <a:t>#       private-address: ::/128</a:t>
            </a:r>
          </a:p>
          <a:p>
            <a:r>
              <a:rPr lang="en-US" sz="1800" dirty="0"/>
              <a:t>        interface: 2001:67c:27e4::64</a:t>
            </a:r>
          </a:p>
        </p:txBody>
      </p:sp>
    </p:spTree>
    <p:extLst>
      <p:ext uri="{BB962C8B-B14F-4D97-AF65-F5344CB8AC3E}">
        <p14:creationId xmlns:p14="http://schemas.microsoft.com/office/powerpoint/2010/main" val="203688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00218"/>
            <a:ext cx="8520600" cy="572700"/>
          </a:xfrm>
        </p:spPr>
        <p:txBody>
          <a:bodyPr/>
          <a:lstStyle/>
          <a:p>
            <a:r>
              <a:rPr lang="en-US" dirty="0" smtClean="0"/>
              <a:t>More reading on DNS64 and DNSSEC </a:t>
            </a:r>
            <a:r>
              <a:rPr lang="mr-IN" dirty="0" smtClean="0"/>
              <a:t>–</a:t>
            </a:r>
            <a:r>
              <a:rPr lang="en-US" dirty="0" smtClean="0"/>
              <a:t> RFC 6147</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731" y="1017725"/>
            <a:ext cx="5967426" cy="4121830"/>
          </a:xfrm>
          <a:prstGeom prst="rect">
            <a:avLst/>
          </a:prstGeom>
        </p:spPr>
      </p:pic>
    </p:spTree>
    <p:extLst>
      <p:ext uri="{BB962C8B-B14F-4D97-AF65-F5344CB8AC3E}">
        <p14:creationId xmlns:p14="http://schemas.microsoft.com/office/powerpoint/2010/main" val="25391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Oops: firewalls.com</a:t>
            </a:r>
          </a:p>
        </p:txBody>
      </p:sp>
      <p:sp>
        <p:nvSpPr>
          <p:cNvPr id="136" name="Shape 136"/>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a:spcBef>
                <a:spcPts val="0"/>
              </a:spcBef>
              <a:buNone/>
            </a:pPr>
            <a:r>
              <a:rPr lang="en"/>
              <a:t>IPv4</a:t>
            </a:r>
          </a:p>
        </p:txBody>
      </p:sp>
      <p:sp>
        <p:nvSpPr>
          <p:cNvPr id="137" name="Shape 137"/>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38" name="Shape 1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44" name="Shape 144"/>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45" name="Shape 145"/>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46" name="Shape 1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47" name="Shape 147"/>
          <p:cNvSpPr/>
          <p:nvPr/>
        </p:nvSpPr>
        <p:spPr>
          <a:xfrm>
            <a:off x="5410250" y="1159400"/>
            <a:ext cx="2591400" cy="572700"/>
          </a:xfrm>
          <a:prstGeom prst="wedgeRoundRectCallout">
            <a:avLst>
              <a:gd name="adj1" fmla="val -20852"/>
              <a:gd name="adj2" fmla="val 120792"/>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t>Still waiting for that timeout…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53" name="Shape 153"/>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54" name="Shape 154"/>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55"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56" name="Shape 156"/>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spcBef>
                <a:spcPts val="0"/>
              </a:spcBef>
              <a:buNone/>
            </a:pPr>
            <a:r>
              <a:rPr lang="en" dirty="0"/>
              <a:t>        Problem statement and real world status</a:t>
            </a:r>
          </a:p>
          <a:p>
            <a:pPr lvl="0" algn="ctr">
              <a:spcBef>
                <a:spcPts val="0"/>
              </a:spcBef>
              <a:buNone/>
            </a:pPr>
            <a:r>
              <a:rPr lang="en" sz="1000" i="1" dirty="0"/>
              <a:t>(Six Degrees of Inner Turbulence)</a:t>
            </a:r>
          </a:p>
        </p:txBody>
      </p:sp>
      <p:sp>
        <p:nvSpPr>
          <p:cNvPr id="65" name="Shape 6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a:spcBef>
                <a:spcPts val="0"/>
              </a:spcBef>
              <a:buNone/>
            </a:pPr>
            <a:r>
              <a:rPr lang="en" b="1" dirty="0">
                <a:solidFill>
                  <a:srgbClr val="FF0000"/>
                </a:solidFill>
              </a:rPr>
              <a:t>IPv6 and IPv4 are incompatible on the wire.</a:t>
            </a:r>
          </a:p>
          <a:p>
            <a:pPr marL="514350" lvl="0" indent="-285750" rtl="0">
              <a:lnSpc>
                <a:spcPct val="80000"/>
              </a:lnSpc>
              <a:spcBef>
                <a:spcPts val="0"/>
              </a:spcBef>
              <a:buFont typeface="Arial"/>
              <a:buChar char="•"/>
            </a:pPr>
            <a:r>
              <a:rPr lang="en" dirty="0"/>
              <a:t>We need transition and translation mechanisms between the two </a:t>
            </a:r>
            <a:r>
              <a:rPr lang="en" dirty="0" smtClean="0"/>
              <a:t>protocols</a:t>
            </a:r>
            <a:endParaRPr lang="en-US" dirty="0" smtClean="0"/>
          </a:p>
          <a:p>
            <a:pPr marL="514350" lvl="0" indent="-285750" rtl="0">
              <a:lnSpc>
                <a:spcPct val="80000"/>
              </a:lnSpc>
              <a:spcBef>
                <a:spcPts val="0"/>
              </a:spcBef>
              <a:buFont typeface="Arial"/>
              <a:buChar char="•"/>
            </a:pPr>
            <a:r>
              <a:rPr lang="en" dirty="0" smtClean="0"/>
              <a:t>Mobile </a:t>
            </a:r>
            <a:r>
              <a:rPr lang="en" dirty="0"/>
              <a:t>operators are massively switching devices to IPv6-only connectivity</a:t>
            </a:r>
          </a:p>
          <a:p>
            <a:pPr marL="971550" lvl="1" indent="-285750" rtl="0">
              <a:lnSpc>
                <a:spcPct val="80000"/>
              </a:lnSpc>
              <a:spcBef>
                <a:spcPts val="0"/>
              </a:spcBef>
              <a:buFont typeface="Arial"/>
              <a:buChar char="•"/>
            </a:pPr>
            <a:r>
              <a:rPr lang="en" dirty="0"/>
              <a:t>millions of users</a:t>
            </a:r>
          </a:p>
          <a:p>
            <a:pPr marL="971550" lvl="1" indent="-285750" rtl="0">
              <a:lnSpc>
                <a:spcPct val="80000"/>
              </a:lnSpc>
              <a:spcBef>
                <a:spcPts val="0"/>
              </a:spcBef>
              <a:buFont typeface="Arial"/>
              <a:buChar char="•"/>
            </a:pPr>
            <a:r>
              <a:rPr lang="en" dirty="0"/>
              <a:t>using 464XLAT (Android) or plain NAT64 (Apple) as a transition tool to access IPv4 content</a:t>
            </a:r>
          </a:p>
          <a:p>
            <a:pPr marL="514350" lvl="0" indent="-285750" rtl="0">
              <a:lnSpc>
                <a:spcPct val="80000"/>
              </a:lnSpc>
              <a:spcBef>
                <a:spcPts val="0"/>
              </a:spcBef>
              <a:buFont typeface="Arial"/>
              <a:buChar char="•"/>
            </a:pPr>
            <a:r>
              <a:rPr lang="en" dirty="0"/>
              <a:t>Some people do weird stuff while adding AAAA to their DNS records</a:t>
            </a:r>
          </a:p>
          <a:p>
            <a:pPr marL="514350" lvl="0" indent="-285750" rtl="0">
              <a:lnSpc>
                <a:spcPct val="80000"/>
              </a:lnSpc>
              <a:spcBef>
                <a:spcPts val="0"/>
              </a:spcBef>
              <a:buFont typeface="Arial"/>
              <a:buChar char="•"/>
            </a:pPr>
            <a:r>
              <a:rPr lang="en" dirty="0"/>
              <a:t>Important questions:</a:t>
            </a:r>
          </a:p>
          <a:p>
            <a:pPr marL="971550" lvl="1" indent="-285750" rtl="0">
              <a:lnSpc>
                <a:spcPct val="80000"/>
              </a:lnSpc>
              <a:spcBef>
                <a:spcPts val="0"/>
              </a:spcBef>
              <a:buFont typeface="Arial"/>
              <a:buChar char="•"/>
            </a:pPr>
            <a:r>
              <a:rPr lang="en" dirty="0"/>
              <a:t>Do content providers know how their content will be seen from such environments?</a:t>
            </a:r>
          </a:p>
          <a:p>
            <a:pPr marL="971550" lvl="1" indent="-285750">
              <a:lnSpc>
                <a:spcPct val="80000"/>
              </a:lnSpc>
              <a:spcBef>
                <a:spcPts val="0"/>
              </a:spcBef>
              <a:buFont typeface="Arial"/>
              <a:buChar char="•"/>
            </a:pPr>
            <a:r>
              <a:rPr lang="en" dirty="0"/>
              <a:t>Do connectivity providers know what their users’ experience on IPv6-only would be?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62" name="Shape 162"/>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63" name="Shape 163"/>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64"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65" name="Shape 165"/>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 running on ::ffff:209.59.134.0…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server: notificaciones.060.es</a:t>
            </a:r>
          </a:p>
        </p:txBody>
      </p:sp>
      <p:sp>
        <p:nvSpPr>
          <p:cNvPr id="171" name="Shape 171"/>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72" name="Shape 172"/>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73" name="Shape 1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49" y="1271174"/>
            <a:ext cx="3365299" cy="3365299"/>
          </a:xfrm>
          <a:prstGeom prst="rect">
            <a:avLst/>
          </a:prstGeom>
          <a:noFill/>
          <a:ln>
            <a:noFill/>
          </a:ln>
        </p:spPr>
      </p:pic>
      <p:pic>
        <p:nvPicPr>
          <p:cNvPr id="174" name="Shape 17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50" y="1271175"/>
            <a:ext cx="3365299" cy="3365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geolocation tool: shrani.si</a:t>
            </a:r>
          </a:p>
        </p:txBody>
      </p:sp>
      <p:sp>
        <p:nvSpPr>
          <p:cNvPr id="180" name="Shape 180"/>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81" name="Shape 181"/>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82" name="Shape 1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pic>
        <p:nvPicPr>
          <p:cNvPr id="183" name="Shape 1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No AAAA, server still confused: uc.cn</a:t>
            </a:r>
          </a:p>
        </p:txBody>
      </p:sp>
      <p:sp>
        <p:nvSpPr>
          <p:cNvPr id="189" name="Shape 189"/>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90" name="Shape 190"/>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91" name="Shape 1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pic>
        <p:nvPicPr>
          <p:cNvPr id="192" name="Shape 19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ebay-kleinanzeigen.de</a:t>
            </a:r>
          </a:p>
        </p:txBody>
      </p:sp>
      <p:sp>
        <p:nvSpPr>
          <p:cNvPr id="198" name="Shape 198"/>
          <p:cNvSpPr txBox="1"/>
          <p:nvPr/>
        </p:nvSpPr>
        <p:spPr>
          <a:xfrm>
            <a:off x="964625" y="4636475"/>
            <a:ext cx="28920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199" name="Shape 199"/>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0" name="Shape 2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75" y="1144433"/>
            <a:ext cx="3365299" cy="3365332"/>
          </a:xfrm>
          <a:prstGeom prst="rect">
            <a:avLst/>
          </a:prstGeom>
          <a:noFill/>
          <a:ln>
            <a:noFill/>
          </a:ln>
        </p:spPr>
      </p:pic>
      <p:pic>
        <p:nvPicPr>
          <p:cNvPr id="201" name="Shape 20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thegatewaypundit.com</a:t>
            </a:r>
          </a:p>
        </p:txBody>
      </p:sp>
      <p:sp>
        <p:nvSpPr>
          <p:cNvPr id="207" name="Shape 207"/>
          <p:cNvSpPr txBox="1"/>
          <p:nvPr/>
        </p:nvSpPr>
        <p:spPr>
          <a:xfrm>
            <a:off x="1056750" y="4636475"/>
            <a:ext cx="27078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208" name="Shape 208"/>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9" name="Shape 2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49"/>
            <a:ext cx="3365299" cy="3365299"/>
          </a:xfrm>
          <a:prstGeom prst="rect">
            <a:avLst/>
          </a:prstGeom>
          <a:noFill/>
          <a:ln>
            <a:noFill/>
          </a:ln>
        </p:spPr>
      </p:pic>
      <p:pic>
        <p:nvPicPr>
          <p:cNvPr id="210" name="Shape 2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133133"/>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Non working AAAA record = broken NAT64 </a:t>
            </a:r>
            <a:r>
              <a:rPr lang="en-US" dirty="0" smtClean="0">
                <a:sym typeface="Wingdings"/>
              </a:rPr>
              <a:t></a:t>
            </a:r>
            <a:endParaRPr lang="en"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513" y="686017"/>
            <a:ext cx="7261745" cy="4457481"/>
          </a:xfrm>
          <a:prstGeom prst="rect">
            <a:avLst/>
          </a:prstGeom>
        </p:spPr>
      </p:pic>
    </p:spTree>
    <p:extLst>
      <p:ext uri="{BB962C8B-B14F-4D97-AF65-F5344CB8AC3E}">
        <p14:creationId xmlns:p14="http://schemas.microsoft.com/office/powerpoint/2010/main" val="383573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8680"/>
            <a:ext cx="9144000" cy="4708131"/>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1656244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8346"/>
            <a:ext cx="9144000" cy="4838544"/>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329438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How to test for all of these things?</a:t>
            </a:r>
          </a:p>
          <a:p>
            <a:pPr lvl="0" algn="ctr">
              <a:spcBef>
                <a:spcPts val="0"/>
              </a:spcBef>
              <a:buNone/>
            </a:pPr>
            <a:r>
              <a:rPr lang="en" sz="1000" i="1" dirty="0"/>
              <a:t>(The Looking Glass)</a:t>
            </a:r>
          </a:p>
        </p:txBody>
      </p:sp>
      <p:sp>
        <p:nvSpPr>
          <p:cNvPr id="216" name="Shape 21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There are many things to test:</a:t>
            </a:r>
          </a:p>
          <a:p>
            <a:pPr marL="914400" lvl="1" indent="-228600" rtl="0">
              <a:spcBef>
                <a:spcPts val="0"/>
              </a:spcBef>
            </a:pPr>
            <a:r>
              <a:rPr lang="en"/>
              <a:t>Test on NAT64</a:t>
            </a:r>
          </a:p>
          <a:p>
            <a:pPr marL="914400" lvl="1" indent="-228600" rtl="0">
              <a:spcBef>
                <a:spcPts val="0"/>
              </a:spcBef>
            </a:pPr>
            <a:r>
              <a:rPr lang="en"/>
              <a:t>Test on IPv6-only</a:t>
            </a:r>
          </a:p>
          <a:p>
            <a:pPr marL="914400" lvl="1" indent="-228600" rtl="0">
              <a:spcBef>
                <a:spcPts val="0"/>
              </a:spcBef>
            </a:pPr>
            <a:r>
              <a:rPr lang="en"/>
              <a:t>Did all resources (images, stylesheets, scripts) load ok?</a:t>
            </a:r>
          </a:p>
          <a:p>
            <a:pPr marL="914400" lvl="1" indent="-228600" rtl="0">
              <a:spcBef>
                <a:spcPts val="0"/>
              </a:spcBef>
            </a:pPr>
            <a:r>
              <a:rPr lang="en"/>
              <a:t>Does it look good to the user?</a:t>
            </a:r>
          </a:p>
          <a:p>
            <a:pPr marL="914400" lvl="1" indent="-228600" rtl="0">
              <a:spcBef>
                <a:spcPts val="0"/>
              </a:spcBef>
            </a:pPr>
            <a:r>
              <a:rPr lang="en"/>
              <a:t>Do we see any pMTUd issues?</a:t>
            </a:r>
          </a:p>
          <a:p>
            <a:pPr marL="457200" lvl="0" indent="-228600" rtl="0">
              <a:spcBef>
                <a:spcPts val="0"/>
              </a:spcBef>
            </a:pPr>
            <a:r>
              <a:rPr lang="en"/>
              <a:t>One service to test them all: </a:t>
            </a:r>
            <a:r>
              <a:rPr lang="en" b="1">
                <a:solidFill>
                  <a:srgbClr val="FF0000"/>
                </a:solidFill>
              </a:rPr>
              <a:t>NAT64Check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Credits, acknowledgments and supporters</a:t>
            </a:r>
          </a:p>
          <a:p>
            <a:pPr lvl="0" algn="ctr" rtl="0">
              <a:spcBef>
                <a:spcPts val="0"/>
              </a:spcBef>
              <a:buNone/>
            </a:pPr>
            <a:r>
              <a:rPr lang="en" sz="1000" i="1" dirty="0"/>
              <a:t>(Metropolis, Pt. 1: The Miracle and the Sleeper)</a:t>
            </a:r>
          </a:p>
        </p:txBody>
      </p:sp>
      <p:sp>
        <p:nvSpPr>
          <p:cNvPr id="71" name="Shape 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rtl="0">
              <a:lnSpc>
                <a:spcPct val="90000"/>
              </a:lnSpc>
              <a:spcBef>
                <a:spcPts val="0"/>
              </a:spcBef>
              <a:buNone/>
            </a:pPr>
            <a:r>
              <a:rPr lang="en" b="1" dirty="0">
                <a:solidFill>
                  <a:srgbClr val="000000"/>
                </a:solidFill>
              </a:rPr>
              <a:t>Projects like this and all the massive amount of work cannot be performed without great support of people and companies that we work with:</a:t>
            </a:r>
          </a:p>
          <a:p>
            <a:pPr marL="457200" lvl="0" indent="-228600" rtl="0">
              <a:lnSpc>
                <a:spcPct val="90000"/>
              </a:lnSpc>
              <a:spcBef>
                <a:spcPts val="0"/>
              </a:spcBef>
            </a:pPr>
            <a:r>
              <a:rPr lang="en" u="sng" dirty="0">
                <a:solidFill>
                  <a:schemeClr val="hlink"/>
                </a:solidFill>
                <a:hlinkClick r:id="rId3"/>
              </a:rPr>
              <a:t>Internet Society</a:t>
            </a:r>
            <a:r>
              <a:rPr lang="en" dirty="0"/>
              <a:t> - for Jan’s working time and funding of the numerous travels where we got the idea of the IPv6 issues while talking to operators and also future travels where we’ll talk about this topic (we are here, aren’t we? :) )</a:t>
            </a:r>
          </a:p>
          <a:p>
            <a:pPr marL="457200" marR="0" lvl="0" indent="-342900" algn="l" rtl="0">
              <a:lnSpc>
                <a:spcPct val="90000"/>
              </a:lnSpc>
              <a:spcBef>
                <a:spcPts val="0"/>
              </a:spcBef>
              <a:spcAft>
                <a:spcPts val="1600"/>
              </a:spcAft>
              <a:buClr>
                <a:schemeClr val="dk2"/>
              </a:buClr>
              <a:buSzPct val="100000"/>
              <a:buFont typeface="Arial"/>
            </a:pPr>
            <a:r>
              <a:rPr lang="en" u="sng" dirty="0">
                <a:solidFill>
                  <a:schemeClr val="hlink"/>
                </a:solidFill>
                <a:hlinkClick r:id="rId4"/>
              </a:rPr>
              <a:t>Go6 Institute Slovenia</a:t>
            </a:r>
            <a:r>
              <a:rPr lang="en" dirty="0"/>
              <a:t> - for funding and running the Go6lab where we got connectivity, HW, SW and place to experiment with all this things IPv6</a:t>
            </a:r>
          </a:p>
          <a:p>
            <a:pPr marL="457200" marR="0" lvl="0" indent="-228600" algn="l" rtl="0">
              <a:lnSpc>
                <a:spcPct val="90000"/>
              </a:lnSpc>
              <a:spcBef>
                <a:spcPts val="0"/>
              </a:spcBef>
              <a:spcAft>
                <a:spcPts val="1600"/>
              </a:spcAft>
            </a:pPr>
            <a:r>
              <a:rPr lang="en" u="sng" dirty="0">
                <a:solidFill>
                  <a:schemeClr val="hlink"/>
                </a:solidFill>
                <a:hlinkClick r:id="rId5"/>
              </a:rPr>
              <a:t>SJM Steffann</a:t>
            </a:r>
            <a:r>
              <a:rPr lang="en" dirty="0"/>
              <a:t> for Sander’s working time, coding skills, massive energy and also HW/SW in their ipv6-lab.net to make this tool redundant.</a:t>
            </a:r>
          </a:p>
          <a:p>
            <a:pPr marL="457200" marR="0" lvl="0" indent="-228600" algn="l" rtl="0">
              <a:lnSpc>
                <a:spcPct val="90000"/>
              </a:lnSpc>
              <a:spcBef>
                <a:spcPts val="0"/>
              </a:spcBef>
              <a:spcAft>
                <a:spcPts val="1600"/>
              </a:spcAft>
            </a:pPr>
            <a:r>
              <a:rPr lang="en" u="sng" dirty="0">
                <a:solidFill>
                  <a:schemeClr val="hlink"/>
                </a:solidFill>
                <a:hlinkClick r:id="rId6"/>
              </a:rPr>
              <a:t>Corinne Pritchard</a:t>
            </a:r>
            <a:r>
              <a:rPr lang="en" dirty="0"/>
              <a:t> for a lovely design of a tool’s front-end. Hugs :) </a:t>
            </a:r>
          </a:p>
        </p:txBody>
      </p:sp>
      <p:pic>
        <p:nvPicPr>
          <p:cNvPr id="72" name="Shape 7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448997" y="445035"/>
            <a:ext cx="383299" cy="383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9459"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1135"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extLst>
      <p:ext uri="{BB962C8B-B14F-4D97-AF65-F5344CB8AC3E}">
        <p14:creationId xmlns:p14="http://schemas.microsoft.com/office/powerpoint/2010/main" val="1526209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5117764"/>
          </a:xfrm>
          <a:prstGeom prst="rect">
            <a:avLst/>
          </a:prstGeom>
        </p:spPr>
      </p:pic>
      <p:sp>
        <p:nvSpPr>
          <p:cNvPr id="228" name="Shape 228"/>
          <p:cNvSpPr txBox="1"/>
          <p:nvPr/>
        </p:nvSpPr>
        <p:spPr>
          <a:xfrm>
            <a:off x="7100750" y="148187"/>
            <a:ext cx="8658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(The Mirror)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
            <a:ext cx="9144000" cy="5061037"/>
          </a:xfrm>
          <a:prstGeom prst="rect">
            <a:avLst/>
          </a:prstGeom>
        </p:spPr>
      </p:pic>
      <p:sp>
        <p:nvSpPr>
          <p:cNvPr id="228" name="Shape 228"/>
          <p:cNvSpPr txBox="1"/>
          <p:nvPr/>
        </p:nvSpPr>
        <p:spPr>
          <a:xfrm>
            <a:off x="6450656" y="148187"/>
            <a:ext cx="1726860" cy="356100"/>
          </a:xfrm>
          <a:prstGeom prst="rect">
            <a:avLst/>
          </a:prstGeom>
          <a:noFill/>
          <a:ln>
            <a:noFill/>
          </a:ln>
        </p:spPr>
        <p:txBody>
          <a:bodyPr lIns="91425" tIns="91425" rIns="91425" bIns="91425" anchor="t" anchorCtr="0">
            <a:noAutofit/>
          </a:bodyPr>
          <a:lstStyle/>
          <a:p>
            <a:pPr lvl="0" algn="ctr"/>
            <a:r>
              <a:rPr lang="en" sz="1000" i="1" dirty="0" smtClean="0">
                <a:solidFill>
                  <a:schemeClr val="dk1"/>
                </a:solidFill>
              </a:rPr>
              <a:t>(</a:t>
            </a:r>
            <a:r>
              <a:rPr lang="en" sz="1000" i="1" dirty="0">
                <a:solidFill>
                  <a:schemeClr val="dk1"/>
                </a:solidFill>
              </a:rPr>
              <a:t>The </a:t>
            </a:r>
            <a:r>
              <a:rPr lang="en" sz="1000" i="1" dirty="0" smtClean="0">
                <a:solidFill>
                  <a:schemeClr val="dk1"/>
                </a:solidFill>
              </a:rPr>
              <a:t>Shattered Fortress)</a:t>
            </a:r>
            <a:endParaRPr lang="en" sz="1000" i="1" dirty="0">
              <a:solidFill>
                <a:schemeClr val="dk1"/>
              </a:solidFill>
            </a:endParaRPr>
          </a:p>
        </p:txBody>
      </p:sp>
    </p:spTree>
    <p:extLst>
      <p:ext uri="{BB962C8B-B14F-4D97-AF65-F5344CB8AC3E}">
        <p14:creationId xmlns:p14="http://schemas.microsoft.com/office/powerpoint/2010/main" val="918428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We don’t “fix” brokenness</a:t>
            </a:r>
          </a:p>
          <a:p>
            <a:pPr lvl="0" algn="ctr">
              <a:spcBef>
                <a:spcPts val="0"/>
              </a:spcBef>
              <a:buNone/>
            </a:pPr>
            <a:r>
              <a:rPr lang="en" sz="1000" i="1" dirty="0"/>
              <a:t>(Lines in the Sand)</a:t>
            </a:r>
          </a:p>
        </p:txBody>
      </p:sp>
      <p:sp>
        <p:nvSpPr>
          <p:cNvPr id="234" name="Shape 234"/>
          <p:cNvSpPr txBox="1">
            <a:spLocks noGrp="1"/>
          </p:cNvSpPr>
          <p:nvPr>
            <p:ph type="body" idx="1"/>
          </p:nvPr>
        </p:nvSpPr>
        <p:spPr>
          <a:xfrm>
            <a:off x="311700" y="862861"/>
            <a:ext cx="8520600" cy="3416400"/>
          </a:xfrm>
          <a:prstGeom prst="rect">
            <a:avLst/>
          </a:prstGeom>
        </p:spPr>
        <p:txBody>
          <a:bodyPr lIns="91425" tIns="91425" rIns="91425" bIns="91425" anchor="t" anchorCtr="0">
            <a:noAutofit/>
          </a:bodyPr>
          <a:lstStyle/>
          <a:p>
            <a:pPr lvl="0" rtl="0">
              <a:spcBef>
                <a:spcPts val="0"/>
              </a:spcBef>
              <a:buNone/>
            </a:pPr>
            <a:endParaRPr dirty="0"/>
          </a:p>
          <a:p>
            <a:pPr marL="457200" lvl="0" indent="-228600" rtl="0">
              <a:spcBef>
                <a:spcPts val="0"/>
              </a:spcBef>
            </a:pPr>
            <a:r>
              <a:rPr lang="en" dirty="0"/>
              <a:t>For NAT64/DNS64 implementations in go6lab, we try to avoid AAAA bogus records and all our DNS64 configs are tuned like we have shown in previous slides.</a:t>
            </a:r>
          </a:p>
          <a:p>
            <a:pPr marL="457200" lvl="0" indent="-228600" rtl="0">
              <a:spcBef>
                <a:spcPts val="0"/>
              </a:spcBef>
            </a:pPr>
            <a:r>
              <a:rPr lang="en" dirty="0"/>
              <a:t>For NAT64 Check tool, however, we don’t exclude anything. We are trying to show how it is in reality and not mask problems. Those people, causing problems needs to find out the situation and fix it. </a:t>
            </a:r>
          </a:p>
          <a:p>
            <a:pPr lvl="0" algn="ctr" rtl="0">
              <a:spcBef>
                <a:spcPts val="0"/>
              </a:spcBef>
              <a:buNone/>
            </a:pPr>
            <a:r>
              <a:rPr lang="en" u="sng" dirty="0">
                <a:solidFill>
                  <a:schemeClr val="hlink"/>
                </a:solidFill>
                <a:hlinkClick r:id="rId3"/>
              </a:rPr>
              <a:t>https://nat64check.go6lab.si/</a:t>
            </a:r>
            <a:r>
              <a:rPr lang="en" dirty="0"/>
              <a:t/>
            </a:r>
            <a:br>
              <a:rPr lang="en" dirty="0"/>
            </a:br>
            <a:r>
              <a:rPr lang="en" u="sng" dirty="0">
                <a:solidFill>
                  <a:schemeClr val="hlink"/>
                </a:solidFill>
                <a:hlinkClick r:id="rId4"/>
              </a:rPr>
              <a:t>https://nat64check.ipv6-lab.net/</a:t>
            </a:r>
          </a:p>
          <a:p>
            <a:pPr lvl="0">
              <a:spcBef>
                <a:spcPts val="0"/>
              </a:spcBef>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How does this work?</a:t>
            </a:r>
          </a:p>
          <a:p>
            <a:pPr lvl="0" algn="ctr">
              <a:spcBef>
                <a:spcPts val="0"/>
              </a:spcBef>
              <a:buNone/>
            </a:pPr>
            <a:r>
              <a:rPr lang="en" sz="1000" i="1" dirty="0"/>
              <a:t>(Illumination Theory)</a:t>
            </a:r>
          </a:p>
        </p:txBody>
      </p:sp>
      <p:sp>
        <p:nvSpPr>
          <p:cNvPr id="240" name="Shape 240"/>
          <p:cNvSpPr txBox="1">
            <a:spLocks noGrp="1"/>
          </p:cNvSpPr>
          <p:nvPr>
            <p:ph type="body" idx="1"/>
          </p:nvPr>
        </p:nvSpPr>
        <p:spPr>
          <a:xfrm>
            <a:off x="311700" y="1096780"/>
            <a:ext cx="8520600" cy="3416400"/>
          </a:xfrm>
          <a:prstGeom prst="rect">
            <a:avLst/>
          </a:prstGeom>
        </p:spPr>
        <p:txBody>
          <a:bodyPr lIns="91425" tIns="91425" rIns="91425" bIns="91425" anchor="t" anchorCtr="0">
            <a:noAutofit/>
          </a:bodyPr>
          <a:lstStyle/>
          <a:p>
            <a:pPr marL="457200" lvl="0" indent="-228600" rtl="0">
              <a:lnSpc>
                <a:spcPct val="50000"/>
              </a:lnSpc>
              <a:spcBef>
                <a:spcPts val="0"/>
              </a:spcBef>
            </a:pPr>
            <a:r>
              <a:rPr lang="en" dirty="0"/>
              <a:t>Four servers:</a:t>
            </a:r>
          </a:p>
          <a:p>
            <a:pPr marL="914400" lvl="1" indent="-228600" rtl="0">
              <a:lnSpc>
                <a:spcPct val="50000"/>
              </a:lnSpc>
              <a:spcBef>
                <a:spcPts val="0"/>
              </a:spcBef>
            </a:pPr>
            <a:r>
              <a:rPr lang="en" dirty="0"/>
              <a:t>Management server and web interface</a:t>
            </a:r>
          </a:p>
          <a:p>
            <a:pPr marL="914400" lvl="1" indent="-228600" rtl="0">
              <a:lnSpc>
                <a:spcPct val="50000"/>
              </a:lnSpc>
              <a:spcBef>
                <a:spcPts val="0"/>
              </a:spcBef>
            </a:pPr>
            <a:r>
              <a:rPr lang="en" dirty="0"/>
              <a:t>Server with only IPv4</a:t>
            </a:r>
          </a:p>
          <a:p>
            <a:pPr marL="914400" lvl="1" indent="-228600" rtl="0">
              <a:lnSpc>
                <a:spcPct val="50000"/>
              </a:lnSpc>
              <a:spcBef>
                <a:spcPts val="0"/>
              </a:spcBef>
            </a:pPr>
            <a:r>
              <a:rPr lang="en" dirty="0"/>
              <a:t>Server with only IPv6</a:t>
            </a:r>
          </a:p>
          <a:p>
            <a:pPr marL="914400" lvl="1" indent="-228600" rtl="0">
              <a:lnSpc>
                <a:spcPct val="50000"/>
              </a:lnSpc>
              <a:spcBef>
                <a:spcPts val="0"/>
              </a:spcBef>
            </a:pPr>
            <a:r>
              <a:rPr lang="en" dirty="0"/>
              <a:t>Server with NAT64</a:t>
            </a:r>
          </a:p>
          <a:p>
            <a:pPr marL="914400" lvl="1" indent="-228600" rtl="0">
              <a:lnSpc>
                <a:spcPct val="50000"/>
              </a:lnSpc>
              <a:spcBef>
                <a:spcPts val="0"/>
              </a:spcBef>
            </a:pPr>
            <a:r>
              <a:rPr lang="en" dirty="0"/>
              <a:t>Go6lab specific: All servers are virtual machines (LIX) on Proxmox 4.2 virtualization cluster</a:t>
            </a:r>
          </a:p>
          <a:p>
            <a:pPr marL="914400" lvl="1" indent="-228600" rtl="0">
              <a:lnSpc>
                <a:spcPct val="50000"/>
              </a:lnSpc>
              <a:spcBef>
                <a:spcPts val="0"/>
              </a:spcBef>
            </a:pPr>
            <a:r>
              <a:rPr lang="en" dirty="0"/>
              <a:t>IPv6-lab.net specific: All running on virtual machines (Ubuntu) on a VMware cluster</a:t>
            </a:r>
          </a:p>
          <a:p>
            <a:pPr marL="457200" lvl="0" indent="-228600" rtl="0">
              <a:lnSpc>
                <a:spcPct val="50000"/>
              </a:lnSpc>
              <a:spcBef>
                <a:spcPts val="0"/>
              </a:spcBef>
            </a:pPr>
            <a:r>
              <a:rPr lang="en" dirty="0"/>
              <a:t>Using phantomjs as a command-line browser</a:t>
            </a:r>
          </a:p>
          <a:p>
            <a:pPr marL="914400" lvl="1" indent="-228600" rtl="0">
              <a:lnSpc>
                <a:spcPct val="50000"/>
              </a:lnSpc>
              <a:spcBef>
                <a:spcPts val="0"/>
              </a:spcBef>
            </a:pPr>
            <a:r>
              <a:rPr lang="en" dirty="0"/>
              <a:t>Keep track of all loaded (or not) resources</a:t>
            </a:r>
          </a:p>
          <a:p>
            <a:pPr marL="914400" lvl="1" indent="-228600" rtl="0">
              <a:lnSpc>
                <a:spcPct val="50000"/>
              </a:lnSpc>
              <a:spcBef>
                <a:spcPts val="0"/>
              </a:spcBef>
            </a:pPr>
            <a:r>
              <a:rPr lang="en" dirty="0"/>
              <a:t>Make a screenshot when the page has loaded</a:t>
            </a:r>
          </a:p>
          <a:p>
            <a:pPr marL="457200" lvl="0" indent="-228600" rtl="0">
              <a:lnSpc>
                <a:spcPct val="50000"/>
              </a:lnSpc>
              <a:spcBef>
                <a:spcPts val="0"/>
              </a:spcBef>
            </a:pPr>
            <a:r>
              <a:rPr lang="en" dirty="0"/>
              <a:t>Compare images with each other</a:t>
            </a:r>
          </a:p>
          <a:p>
            <a:pPr marL="457200" lvl="0" indent="-228600" rtl="0">
              <a:lnSpc>
                <a:spcPct val="50000"/>
              </a:lnSpc>
              <a:spcBef>
                <a:spcPts val="0"/>
              </a:spcBef>
            </a:pPr>
            <a:r>
              <a:rPr lang="en" dirty="0"/>
              <a:t>Check for resources that could not be loaded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Shape 245"/>
          <p:cNvCxnSpPr/>
          <p:nvPr/>
        </p:nvCxnSpPr>
        <p:spPr>
          <a:xfrm>
            <a:off x="-6150" y="4475935"/>
            <a:ext cx="9156300" cy="0"/>
          </a:xfrm>
          <a:prstGeom prst="straightConnector1">
            <a:avLst/>
          </a:prstGeom>
          <a:noFill/>
          <a:ln w="228600" cap="flat" cmpd="sng">
            <a:solidFill>
              <a:srgbClr val="6D9EEB"/>
            </a:solidFill>
            <a:prstDash val="solid"/>
            <a:round/>
            <a:headEnd type="none" w="lg" len="lg"/>
            <a:tailEnd type="none" w="lg" len="lg"/>
          </a:ln>
        </p:spPr>
      </p:cxnSp>
      <p:cxnSp>
        <p:nvCxnSpPr>
          <p:cNvPr id="246" name="Shape 246"/>
          <p:cNvCxnSpPr/>
          <p:nvPr/>
        </p:nvCxnSpPr>
        <p:spPr>
          <a:xfrm>
            <a:off x="1386746" y="2583335"/>
            <a:ext cx="0" cy="2167800"/>
          </a:xfrm>
          <a:prstGeom prst="straightConnector1">
            <a:avLst/>
          </a:prstGeom>
          <a:noFill/>
          <a:ln w="76200" cap="flat" cmpd="sng">
            <a:solidFill>
              <a:srgbClr val="C27BA0"/>
            </a:solidFill>
            <a:prstDash val="solid"/>
            <a:round/>
            <a:headEnd type="none" w="lg" len="lg"/>
            <a:tailEnd type="none" w="lg" len="lg"/>
          </a:ln>
        </p:spPr>
      </p:cxnSp>
      <p:cxnSp>
        <p:nvCxnSpPr>
          <p:cNvPr id="247" name="Shape 247"/>
          <p:cNvCxnSpPr/>
          <p:nvPr/>
        </p:nvCxnSpPr>
        <p:spPr>
          <a:xfrm>
            <a:off x="7260621" y="2879585"/>
            <a:ext cx="0" cy="1955100"/>
          </a:xfrm>
          <a:prstGeom prst="straightConnector1">
            <a:avLst/>
          </a:prstGeom>
          <a:noFill/>
          <a:ln w="76200" cap="flat" cmpd="sng">
            <a:solidFill>
              <a:srgbClr val="C27BA0"/>
            </a:solidFill>
            <a:prstDash val="solid"/>
            <a:round/>
            <a:headEnd type="none" w="lg" len="lg"/>
            <a:tailEnd type="none" w="lg" len="lg"/>
          </a:ln>
        </p:spPr>
      </p:cxnSp>
      <p:cxnSp>
        <p:nvCxnSpPr>
          <p:cNvPr id="248" name="Shape 248"/>
          <p:cNvCxnSpPr/>
          <p:nvPr/>
        </p:nvCxnSpPr>
        <p:spPr>
          <a:xfrm>
            <a:off x="8223766" y="3735522"/>
            <a:ext cx="0" cy="1118100"/>
          </a:xfrm>
          <a:prstGeom prst="straightConnector1">
            <a:avLst/>
          </a:prstGeom>
          <a:noFill/>
          <a:ln w="76200" cap="flat" cmpd="sng">
            <a:solidFill>
              <a:srgbClr val="C27BA0"/>
            </a:solidFill>
            <a:prstDash val="solid"/>
            <a:round/>
            <a:headEnd type="none" w="lg" len="lg"/>
            <a:tailEnd type="none" w="lg" len="lg"/>
          </a:ln>
        </p:spPr>
      </p:cxnSp>
      <p:cxnSp>
        <p:nvCxnSpPr>
          <p:cNvPr id="249" name="Shape 249"/>
          <p:cNvCxnSpPr/>
          <p:nvPr/>
        </p:nvCxnSpPr>
        <p:spPr>
          <a:xfrm>
            <a:off x="6602194" y="3718735"/>
            <a:ext cx="0" cy="1151700"/>
          </a:xfrm>
          <a:prstGeom prst="straightConnector1">
            <a:avLst/>
          </a:prstGeom>
          <a:noFill/>
          <a:ln w="76200" cap="flat" cmpd="sng">
            <a:solidFill>
              <a:srgbClr val="C27BA0"/>
            </a:solidFill>
            <a:prstDash val="solid"/>
            <a:round/>
            <a:headEnd type="none" w="lg" len="lg"/>
            <a:tailEnd type="none" w="lg" len="lg"/>
          </a:ln>
        </p:spPr>
      </p:cxnSp>
      <p:cxnSp>
        <p:nvCxnSpPr>
          <p:cNvPr id="250" name="Shape 250"/>
          <p:cNvCxnSpPr/>
          <p:nvPr/>
        </p:nvCxnSpPr>
        <p:spPr>
          <a:xfrm>
            <a:off x="6297391" y="3487260"/>
            <a:ext cx="0" cy="949500"/>
          </a:xfrm>
          <a:prstGeom prst="straightConnector1">
            <a:avLst/>
          </a:prstGeom>
          <a:noFill/>
          <a:ln w="76200" cap="flat" cmpd="sng">
            <a:solidFill>
              <a:srgbClr val="6D9EEB"/>
            </a:solidFill>
            <a:prstDash val="solid"/>
            <a:round/>
            <a:headEnd type="none" w="lg" len="lg"/>
            <a:tailEnd type="none" w="lg" len="lg"/>
          </a:ln>
        </p:spPr>
      </p:cxnSp>
      <p:cxnSp>
        <p:nvCxnSpPr>
          <p:cNvPr id="251" name="Shape 251"/>
          <p:cNvCxnSpPr/>
          <p:nvPr/>
        </p:nvCxnSpPr>
        <p:spPr>
          <a:xfrm>
            <a:off x="7918966" y="3558997"/>
            <a:ext cx="0" cy="949500"/>
          </a:xfrm>
          <a:prstGeom prst="straightConnector1">
            <a:avLst/>
          </a:prstGeom>
          <a:noFill/>
          <a:ln w="76200" cap="flat" cmpd="sng">
            <a:solidFill>
              <a:srgbClr val="6D9EEB"/>
            </a:solidFill>
            <a:prstDash val="solid"/>
            <a:round/>
            <a:headEnd type="none" w="lg" len="lg"/>
            <a:tailEnd type="none" w="lg" len="lg"/>
          </a:ln>
        </p:spPr>
      </p:cxnSp>
      <p:cxnSp>
        <p:nvCxnSpPr>
          <p:cNvPr id="252" name="Shape 252"/>
          <p:cNvCxnSpPr>
            <a:stCxn id="253" idx="2"/>
          </p:cNvCxnSpPr>
          <p:nvPr/>
        </p:nvCxnSpPr>
        <p:spPr>
          <a:xfrm>
            <a:off x="2968621" y="2670360"/>
            <a:ext cx="0" cy="1836300"/>
          </a:xfrm>
          <a:prstGeom prst="straightConnector1">
            <a:avLst/>
          </a:prstGeom>
          <a:noFill/>
          <a:ln w="76200" cap="flat" cmpd="sng">
            <a:solidFill>
              <a:srgbClr val="6D9EEB"/>
            </a:solidFill>
            <a:prstDash val="solid"/>
            <a:round/>
            <a:headEnd type="none" w="lg" len="lg"/>
            <a:tailEnd type="none" w="lg" len="lg"/>
          </a:ln>
        </p:spPr>
      </p:cxnSp>
      <p:cxnSp>
        <p:nvCxnSpPr>
          <p:cNvPr id="254" name="Shape 254"/>
          <p:cNvCxnSpPr/>
          <p:nvPr/>
        </p:nvCxnSpPr>
        <p:spPr>
          <a:xfrm>
            <a:off x="1080571" y="2590735"/>
            <a:ext cx="0" cy="1885200"/>
          </a:xfrm>
          <a:prstGeom prst="straightConnector1">
            <a:avLst/>
          </a:prstGeom>
          <a:noFill/>
          <a:ln w="76200" cap="flat" cmpd="sng">
            <a:solidFill>
              <a:srgbClr val="6D9EEB"/>
            </a:solidFill>
            <a:prstDash val="solid"/>
            <a:round/>
            <a:headEnd type="none" w="lg" len="lg"/>
            <a:tailEnd type="none" w="lg" len="lg"/>
          </a:ln>
        </p:spPr>
      </p:cxnSp>
      <p:sp>
        <p:nvSpPr>
          <p:cNvPr id="255" name="Shape 25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Clr>
                <a:schemeClr val="dk1"/>
              </a:buClr>
              <a:buSzPct val="39285"/>
              <a:buFont typeface="Arial"/>
              <a:buNone/>
            </a:pPr>
            <a:r>
              <a:rPr lang="en" dirty="0"/>
              <a:t>How does this work?</a:t>
            </a:r>
          </a:p>
          <a:p>
            <a:pPr lvl="0" algn="ctr">
              <a:spcBef>
                <a:spcPts val="0"/>
              </a:spcBef>
              <a:buNone/>
            </a:pPr>
            <a:r>
              <a:rPr lang="en" sz="1000" i="1" dirty="0"/>
              <a:t>(Images and Words)</a:t>
            </a:r>
          </a:p>
        </p:txBody>
      </p:sp>
      <p:sp>
        <p:nvSpPr>
          <p:cNvPr id="253" name="Shape 253"/>
          <p:cNvSpPr/>
          <p:nvPr/>
        </p:nvSpPr>
        <p:spPr>
          <a:xfrm>
            <a:off x="224397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IPv4-only</a:t>
            </a:r>
          </a:p>
          <a:p>
            <a:pPr lvl="0" algn="ctr">
              <a:spcBef>
                <a:spcPts val="0"/>
              </a:spcBef>
              <a:buNone/>
            </a:pPr>
            <a:r>
              <a:rPr lang="en"/>
              <a:t>Web client</a:t>
            </a:r>
          </a:p>
        </p:txBody>
      </p:sp>
      <p:sp>
        <p:nvSpPr>
          <p:cNvPr id="256" name="Shape 256"/>
          <p:cNvSpPr/>
          <p:nvPr/>
        </p:nvSpPr>
        <p:spPr>
          <a:xfrm>
            <a:off x="442308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a:t>
            </a:r>
          </a:p>
          <a:p>
            <a:pPr lvl="0" algn="ctr" rtl="0">
              <a:spcBef>
                <a:spcPts val="0"/>
              </a:spcBef>
              <a:buNone/>
            </a:pPr>
            <a:r>
              <a:rPr lang="en"/>
              <a:t>Web client</a:t>
            </a:r>
          </a:p>
        </p:txBody>
      </p:sp>
      <p:grpSp>
        <p:nvGrpSpPr>
          <p:cNvPr id="257" name="Shape 257"/>
          <p:cNvGrpSpPr/>
          <p:nvPr/>
        </p:nvGrpSpPr>
        <p:grpSpPr>
          <a:xfrm>
            <a:off x="5719771" y="1994760"/>
            <a:ext cx="3081700" cy="1796250"/>
            <a:chOff x="4790525" y="2106150"/>
            <a:chExt cx="3081700" cy="1796250"/>
          </a:xfrm>
        </p:grpSpPr>
        <p:sp>
          <p:nvSpPr>
            <p:cNvPr id="258" name="Shape 258"/>
            <p:cNvSpPr/>
            <p:nvPr/>
          </p:nvSpPr>
          <p:spPr>
            <a:xfrm>
              <a:off x="5606725" y="210615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 + NAT64/DNS64</a:t>
              </a:r>
            </a:p>
            <a:p>
              <a:pPr lvl="0" algn="ctr" rtl="0">
                <a:spcBef>
                  <a:spcPts val="0"/>
                </a:spcBef>
                <a:buNone/>
              </a:pPr>
              <a:r>
                <a:rPr lang="en"/>
                <a:t>Web client</a:t>
              </a:r>
            </a:p>
          </p:txBody>
        </p:sp>
        <p:grpSp>
          <p:nvGrpSpPr>
            <p:cNvPr id="259" name="Shape 259"/>
            <p:cNvGrpSpPr/>
            <p:nvPr/>
          </p:nvGrpSpPr>
          <p:grpSpPr>
            <a:xfrm>
              <a:off x="4790525" y="3226800"/>
              <a:ext cx="3081700" cy="675600"/>
              <a:chOff x="4878725" y="3226800"/>
              <a:chExt cx="3081700" cy="675600"/>
            </a:xfrm>
          </p:grpSpPr>
          <p:sp>
            <p:nvSpPr>
              <p:cNvPr id="260" name="Shape 260"/>
              <p:cNvSpPr/>
              <p:nvPr/>
            </p:nvSpPr>
            <p:spPr>
              <a:xfrm>
                <a:off x="48787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DNS64</a:t>
                </a:r>
              </a:p>
            </p:txBody>
          </p:sp>
          <p:sp>
            <p:nvSpPr>
              <p:cNvPr id="261" name="Shape 261"/>
              <p:cNvSpPr/>
              <p:nvPr/>
            </p:nvSpPr>
            <p:spPr>
              <a:xfrm>
                <a:off x="65111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NAT64</a:t>
                </a:r>
              </a:p>
            </p:txBody>
          </p:sp>
        </p:grpSp>
      </p:grpSp>
      <p:cxnSp>
        <p:nvCxnSpPr>
          <p:cNvPr id="262" name="Shape 262"/>
          <p:cNvCxnSpPr>
            <a:endCxn id="253" idx="0"/>
          </p:cNvCxnSpPr>
          <p:nvPr/>
        </p:nvCxnSpPr>
        <p:spPr>
          <a:xfrm>
            <a:off x="1873021" y="1712460"/>
            <a:ext cx="1095600" cy="282300"/>
          </a:xfrm>
          <a:prstGeom prst="bentConnector2">
            <a:avLst/>
          </a:prstGeom>
          <a:noFill/>
          <a:ln w="76200" cap="flat" cmpd="sng">
            <a:solidFill>
              <a:srgbClr val="93C47D"/>
            </a:solidFill>
            <a:prstDash val="solid"/>
            <a:round/>
            <a:headEnd type="none" w="lg" len="lg"/>
            <a:tailEnd type="none" w="lg" len="lg"/>
          </a:ln>
        </p:spPr>
      </p:cxnSp>
      <p:cxnSp>
        <p:nvCxnSpPr>
          <p:cNvPr id="263" name="Shape 263"/>
          <p:cNvCxnSpPr>
            <a:endCxn id="256" idx="0"/>
          </p:cNvCxnSpPr>
          <p:nvPr/>
        </p:nvCxnSpPr>
        <p:spPr>
          <a:xfrm>
            <a:off x="1891531" y="1558860"/>
            <a:ext cx="3256199" cy="435900"/>
          </a:xfrm>
          <a:prstGeom prst="bentConnector2">
            <a:avLst/>
          </a:prstGeom>
          <a:noFill/>
          <a:ln w="76200" cap="flat" cmpd="sng">
            <a:solidFill>
              <a:srgbClr val="93C47D"/>
            </a:solidFill>
            <a:prstDash val="solid"/>
            <a:round/>
            <a:headEnd type="none" w="lg" len="lg"/>
            <a:tailEnd type="none" w="lg" len="lg"/>
          </a:ln>
        </p:spPr>
      </p:cxnSp>
      <p:cxnSp>
        <p:nvCxnSpPr>
          <p:cNvPr id="264" name="Shape 264"/>
          <p:cNvCxnSpPr>
            <a:endCxn id="258" idx="0"/>
          </p:cNvCxnSpPr>
          <p:nvPr/>
        </p:nvCxnSpPr>
        <p:spPr>
          <a:xfrm>
            <a:off x="1909821" y="1411560"/>
            <a:ext cx="5350800" cy="583200"/>
          </a:xfrm>
          <a:prstGeom prst="bentConnector2">
            <a:avLst/>
          </a:prstGeom>
          <a:noFill/>
          <a:ln w="76200" cap="flat" cmpd="sng">
            <a:solidFill>
              <a:srgbClr val="93C47D"/>
            </a:solidFill>
            <a:prstDash val="solid"/>
            <a:round/>
            <a:headEnd type="none" w="lg" len="lg"/>
            <a:tailEnd type="none" w="lg" len="lg"/>
          </a:ln>
        </p:spPr>
      </p:cxnSp>
      <p:cxnSp>
        <p:nvCxnSpPr>
          <p:cNvPr id="265" name="Shape 265"/>
          <p:cNvCxnSpPr>
            <a:stCxn id="258" idx="2"/>
            <a:endCxn id="260" idx="0"/>
          </p:cNvCxnSpPr>
          <p:nvPr/>
        </p:nvCxnSpPr>
        <p:spPr>
          <a:xfrm rot="5400000">
            <a:off x="66298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6" name="Shape 266"/>
          <p:cNvCxnSpPr>
            <a:stCxn id="258" idx="2"/>
            <a:endCxn id="261" idx="0"/>
          </p:cNvCxnSpPr>
          <p:nvPr/>
        </p:nvCxnSpPr>
        <p:spPr>
          <a:xfrm rot="-5400000" flipH="1">
            <a:off x="74461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7" name="Shape 267"/>
          <p:cNvCxnSpPr/>
          <p:nvPr/>
        </p:nvCxnSpPr>
        <p:spPr>
          <a:xfrm>
            <a:off x="-6150" y="4849435"/>
            <a:ext cx="9156300" cy="0"/>
          </a:xfrm>
          <a:prstGeom prst="straightConnector1">
            <a:avLst/>
          </a:prstGeom>
          <a:noFill/>
          <a:ln w="228600" cap="flat" cmpd="sng">
            <a:solidFill>
              <a:srgbClr val="C27BA0"/>
            </a:solidFill>
            <a:prstDash val="solid"/>
            <a:round/>
            <a:headEnd type="none" w="lg" len="lg"/>
            <a:tailEnd type="none" w="lg" len="lg"/>
          </a:ln>
        </p:spPr>
      </p:cxnSp>
      <p:sp>
        <p:nvSpPr>
          <p:cNvPr id="268" name="Shape 268"/>
          <p:cNvSpPr txBox="1"/>
          <p:nvPr/>
        </p:nvSpPr>
        <p:spPr>
          <a:xfrm>
            <a:off x="98275" y="4269535"/>
            <a:ext cx="3537300" cy="412800"/>
          </a:xfrm>
          <a:prstGeom prst="rect">
            <a:avLst/>
          </a:prstGeom>
          <a:noFill/>
          <a:ln>
            <a:noFill/>
          </a:ln>
        </p:spPr>
        <p:txBody>
          <a:bodyPr lIns="91425" tIns="91425" rIns="91425" bIns="91425" anchor="t" anchorCtr="0">
            <a:noAutofit/>
          </a:bodyPr>
          <a:lstStyle/>
          <a:p>
            <a:pPr lvl="0">
              <a:spcBef>
                <a:spcPts val="0"/>
              </a:spcBef>
              <a:buNone/>
            </a:pPr>
            <a:r>
              <a:rPr lang="en">
                <a:solidFill>
                  <a:srgbClr val="F3F3F3"/>
                </a:solidFill>
              </a:rPr>
              <a:t>IPv4 internet</a:t>
            </a:r>
          </a:p>
        </p:txBody>
      </p:sp>
      <p:sp>
        <p:nvSpPr>
          <p:cNvPr id="269" name="Shape 269"/>
          <p:cNvSpPr txBox="1"/>
          <p:nvPr/>
        </p:nvSpPr>
        <p:spPr>
          <a:xfrm>
            <a:off x="98275" y="4643035"/>
            <a:ext cx="3537300" cy="412800"/>
          </a:xfrm>
          <a:prstGeom prst="rect">
            <a:avLst/>
          </a:prstGeom>
          <a:noFill/>
          <a:ln>
            <a:noFill/>
          </a:ln>
        </p:spPr>
        <p:txBody>
          <a:bodyPr lIns="91425" tIns="91425" rIns="91425" bIns="91425" anchor="t" anchorCtr="0">
            <a:noAutofit/>
          </a:bodyPr>
          <a:lstStyle/>
          <a:p>
            <a:pPr lvl="0" rtl="0">
              <a:spcBef>
                <a:spcPts val="0"/>
              </a:spcBef>
              <a:buNone/>
            </a:pPr>
            <a:r>
              <a:rPr lang="en">
                <a:solidFill>
                  <a:srgbClr val="F3F3F3"/>
                </a:solidFill>
              </a:rPr>
              <a:t>IPv6 internet</a:t>
            </a:r>
          </a:p>
        </p:txBody>
      </p:sp>
      <p:cxnSp>
        <p:nvCxnSpPr>
          <p:cNvPr id="270" name="Shape 270"/>
          <p:cNvCxnSpPr>
            <a:stCxn id="256" idx="2"/>
          </p:cNvCxnSpPr>
          <p:nvPr/>
        </p:nvCxnSpPr>
        <p:spPr>
          <a:xfrm>
            <a:off x="5147731" y="2670360"/>
            <a:ext cx="0" cy="2167800"/>
          </a:xfrm>
          <a:prstGeom prst="straightConnector1">
            <a:avLst/>
          </a:prstGeom>
          <a:noFill/>
          <a:ln w="76200" cap="flat" cmpd="sng">
            <a:solidFill>
              <a:srgbClr val="C27BA0"/>
            </a:solidFill>
            <a:prstDash val="solid"/>
            <a:round/>
            <a:headEnd type="none" w="lg" len="lg"/>
            <a:tailEnd type="none" w="lg" len="lg"/>
          </a:ln>
        </p:spPr>
      </p:cxnSp>
      <p:grpSp>
        <p:nvGrpSpPr>
          <p:cNvPr id="271" name="Shape 271"/>
          <p:cNvGrpSpPr/>
          <p:nvPr/>
        </p:nvGrpSpPr>
        <p:grpSpPr>
          <a:xfrm>
            <a:off x="506071" y="1227360"/>
            <a:ext cx="1449300" cy="1443000"/>
            <a:chOff x="810625" y="1406300"/>
            <a:chExt cx="1449300" cy="1443000"/>
          </a:xfrm>
        </p:grpSpPr>
        <p:sp>
          <p:nvSpPr>
            <p:cNvPr id="272" name="Shape 272"/>
            <p:cNvSpPr/>
            <p:nvPr/>
          </p:nvSpPr>
          <p:spPr>
            <a:xfrm>
              <a:off x="810625" y="1406300"/>
              <a:ext cx="1449300" cy="14430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a:t>Master and web interface</a:t>
              </a:r>
            </a:p>
          </p:txBody>
        </p:sp>
        <p:sp>
          <p:nvSpPr>
            <p:cNvPr id="273" name="Shape 273"/>
            <p:cNvSpPr/>
            <p:nvPr/>
          </p:nvSpPr>
          <p:spPr>
            <a:xfrm>
              <a:off x="1043975" y="2143225"/>
              <a:ext cx="337750" cy="472849"/>
            </a:xfrm>
            <a:prstGeom prst="flowChartMagneticDisk">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a:spcBef>
                <a:spcPts val="0"/>
              </a:spcBef>
              <a:buNone/>
            </a:pPr>
            <a:r>
              <a:rPr lang="en" sz="1000" i="1" dirty="0"/>
              <a:t>(Take the Time)</a:t>
            </a:r>
          </a:p>
        </p:txBody>
      </p:sp>
      <p:sp>
        <p:nvSpPr>
          <p:cNvPr id="279" name="Shape 279"/>
          <p:cNvSpPr txBox="1">
            <a:spLocks noGrp="1"/>
          </p:cNvSpPr>
          <p:nvPr>
            <p:ph type="body" idx="1"/>
          </p:nvPr>
        </p:nvSpPr>
        <p:spPr>
          <a:xfrm>
            <a:off x="311700" y="1208170"/>
            <a:ext cx="8520600" cy="3416400"/>
          </a:xfrm>
          <a:prstGeom prst="rect">
            <a:avLst/>
          </a:prstGeom>
        </p:spPr>
        <p:txBody>
          <a:bodyPr lIns="91425" tIns="91425" rIns="91425" bIns="91425" anchor="t" anchorCtr="0">
            <a:noAutofit/>
          </a:bodyPr>
          <a:lstStyle/>
          <a:p>
            <a:pPr lvl="0">
              <a:spcBef>
                <a:spcPts val="0"/>
              </a:spcBef>
              <a:buNone/>
            </a:pPr>
            <a:r>
              <a:rPr lang="en" dirty="0"/>
              <a:t>Enter the domain name or URL that you would like to test and submit it to the system. </a:t>
            </a:r>
          </a:p>
          <a:p>
            <a:pPr lvl="0">
              <a:spcBef>
                <a:spcPts val="0"/>
              </a:spcBef>
              <a:buNone/>
            </a:pPr>
            <a:endParaRPr dirty="0"/>
          </a:p>
          <a:p>
            <a:pPr lvl="0">
              <a:spcBef>
                <a:spcPts val="0"/>
              </a:spcBef>
              <a:buNone/>
            </a:pPr>
            <a:endParaRPr dirty="0"/>
          </a:p>
          <a:p>
            <a:pPr lvl="0">
              <a:spcBef>
                <a:spcPts val="0"/>
              </a:spcBef>
              <a:buNone/>
            </a:pPr>
            <a:r>
              <a:rPr lang="en" dirty="0"/>
              <a:t>The process of starting all needed browsers, get the results, grab the screen and calculate/compare all the results takes some time, so please be patient. </a:t>
            </a:r>
          </a:p>
        </p:txBody>
      </p:sp>
      <p:pic>
        <p:nvPicPr>
          <p:cNvPr id="280" name="Shape 2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50698" y="1859526"/>
            <a:ext cx="4042602" cy="13531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rtl="0">
              <a:spcBef>
                <a:spcPts val="0"/>
              </a:spcBef>
              <a:buNone/>
            </a:pPr>
            <a:r>
              <a:rPr lang="en" sz="1000" i="1" dirty="0"/>
              <a:t>(Take the Time)</a:t>
            </a:r>
          </a:p>
        </p:txBody>
      </p:sp>
      <p:sp>
        <p:nvSpPr>
          <p:cNvPr id="286" name="Shape 286"/>
          <p:cNvSpPr txBox="1">
            <a:spLocks noGrp="1"/>
          </p:cNvSpPr>
          <p:nvPr>
            <p:ph type="body" idx="1"/>
          </p:nvPr>
        </p:nvSpPr>
        <p:spPr>
          <a:xfrm>
            <a:off x="311700" y="1152475"/>
            <a:ext cx="8520600" cy="3655800"/>
          </a:xfrm>
          <a:prstGeom prst="rect">
            <a:avLst/>
          </a:prstGeom>
        </p:spPr>
        <p:txBody>
          <a:bodyPr lIns="91425" tIns="91425" rIns="91425" bIns="91425" anchor="t" anchorCtr="0">
            <a:noAutofit/>
          </a:bodyPr>
          <a:lstStyle/>
          <a:p>
            <a:pPr lvl="0" rtl="0">
              <a:spcBef>
                <a:spcPts val="0"/>
              </a:spcBef>
              <a:buNone/>
            </a:pPr>
            <a:r>
              <a:rPr lang="en" dirty="0"/>
              <a:t>You’ll see something like this for some time after you start the measurement...</a:t>
            </a:r>
          </a:p>
          <a:p>
            <a:pPr lvl="0" rtl="0">
              <a:spcBef>
                <a:spcPts val="0"/>
              </a:spcBef>
              <a:buNone/>
            </a:pPr>
            <a:endParaRPr dirty="0"/>
          </a:p>
          <a:p>
            <a:pPr lvl="0" rtl="0">
              <a:spcBef>
                <a:spcPts val="0"/>
              </a:spcBef>
              <a:buNone/>
            </a:pPr>
            <a:endParaRPr dirty="0"/>
          </a:p>
          <a:p>
            <a:pPr lvl="0">
              <a:spcBef>
                <a:spcPts val="0"/>
              </a:spcBef>
              <a:buNone/>
            </a:pPr>
            <a:endParaRPr dirty="0"/>
          </a:p>
          <a:p>
            <a:pPr lvl="0">
              <a:spcBef>
                <a:spcPts val="0"/>
              </a:spcBef>
              <a:buNone/>
            </a:pPr>
            <a:r>
              <a:rPr lang="en" dirty="0"/>
              <a:t>The system will show you when the test was requested, when test was started and will also show you the result in the same page after some time. </a:t>
            </a:r>
          </a:p>
          <a:p>
            <a:pPr lvl="0">
              <a:spcBef>
                <a:spcPts val="0"/>
              </a:spcBef>
              <a:buClr>
                <a:schemeClr val="dk1"/>
              </a:buClr>
              <a:buSzPct val="61111"/>
              <a:buFont typeface="Arial"/>
              <a:buNone/>
            </a:pPr>
            <a:r>
              <a:rPr lang="en" dirty="0"/>
              <a:t>No need to hit the “Back” button, it will happen, just give it some time. We promise. Scout’s word of honor. :)</a:t>
            </a:r>
          </a:p>
          <a:p>
            <a:pPr lvl="0" rtl="0">
              <a:spcBef>
                <a:spcPts val="0"/>
              </a:spcBef>
              <a:buNone/>
            </a:pPr>
            <a:endParaRPr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3039" y="1689757"/>
            <a:ext cx="4322719" cy="15761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 dirty="0"/>
              <a:t>Wash, rinse and repeat</a:t>
            </a:r>
          </a:p>
          <a:p>
            <a:pPr lvl="0" algn="ctr">
              <a:spcBef>
                <a:spcPts val="0"/>
              </a:spcBef>
              <a:buNone/>
            </a:pPr>
            <a:r>
              <a:rPr lang="en" sz="1000" i="1" dirty="0"/>
              <a:t>(Lifting Shadows of a Dream)</a:t>
            </a:r>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1152475"/>
            <a:ext cx="8520600" cy="3754874"/>
          </a:xfrm>
          <a:prstGeom prst="rect">
            <a:avLst/>
          </a:prstGeom>
          <a:noFill/>
        </p:spPr>
        <p:txBody>
          <a:bodyPr wrap="square" rtlCol="0">
            <a:spAutoFit/>
          </a:bodyPr>
          <a:lstStyle/>
          <a:p>
            <a:pPr marL="285750" indent="-285750">
              <a:buFont typeface="Arial"/>
              <a:buChar char="•"/>
            </a:pPr>
            <a:r>
              <a:rPr lang="en-US" sz="2000" dirty="0"/>
              <a:t>Test your </a:t>
            </a:r>
            <a:r>
              <a:rPr lang="en-US" sz="2000" dirty="0" smtClean="0"/>
              <a:t>website</a:t>
            </a:r>
          </a:p>
          <a:p>
            <a:pPr lvl="3"/>
            <a:r>
              <a:rPr lang="en-US" sz="1600" dirty="0" smtClean="0"/>
              <a:t>         Are </a:t>
            </a:r>
            <a:r>
              <a:rPr lang="en-US" sz="1600" dirty="0"/>
              <a:t>you sure all the images, analytics scripts etc. load over IPv6?</a:t>
            </a:r>
          </a:p>
          <a:p>
            <a:r>
              <a:rPr lang="en-US" sz="1600" dirty="0"/>
              <a:t> </a:t>
            </a:r>
            <a:r>
              <a:rPr lang="en-US" sz="1600" dirty="0" smtClean="0"/>
              <a:t>        If </a:t>
            </a:r>
            <a:r>
              <a:rPr lang="en-US" sz="1600" dirty="0"/>
              <a:t>you don’t have IPv6 on your server:</a:t>
            </a:r>
          </a:p>
          <a:p>
            <a:pPr lvl="2"/>
            <a:r>
              <a:rPr lang="en-US" sz="1600" dirty="0" smtClean="0"/>
              <a:t>	Did </a:t>
            </a:r>
            <a:r>
              <a:rPr lang="en-US" sz="1600" dirty="0"/>
              <a:t>you hard-code any IPv4 addresses in your HTML code? In this </a:t>
            </a:r>
            <a:r>
              <a:rPr lang="en-US" sz="1600" dirty="0" smtClean="0"/>
              <a:t>case NAT64/</a:t>
            </a:r>
          </a:p>
          <a:p>
            <a:pPr lvl="2"/>
            <a:r>
              <a:rPr lang="en-US" sz="1600" dirty="0"/>
              <a:t>	</a:t>
            </a:r>
            <a:r>
              <a:rPr lang="en-US" sz="1600" dirty="0" smtClean="0"/>
              <a:t>DNS64 </a:t>
            </a:r>
            <a:r>
              <a:rPr lang="en-US" sz="1600" dirty="0"/>
              <a:t>will fail. You might get away with it on 464XLAT, but don’t count on it.</a:t>
            </a:r>
          </a:p>
          <a:p>
            <a:r>
              <a:rPr lang="en-US" sz="1600" dirty="0" smtClean="0"/>
              <a:t>                        Why </a:t>
            </a:r>
            <a:r>
              <a:rPr lang="en-US" sz="1600" dirty="0"/>
              <a:t>you don’t have IPv6 on your server yet?</a:t>
            </a:r>
          </a:p>
          <a:p>
            <a:r>
              <a:rPr lang="en-US" sz="1600" dirty="0" smtClean="0"/>
              <a:t>         If </a:t>
            </a:r>
            <a:r>
              <a:rPr lang="en-US" sz="1600" dirty="0"/>
              <a:t>things fail - make sure you are persistent enough to find the issues. There </a:t>
            </a:r>
            <a:r>
              <a:rPr lang="en-US" sz="1600" dirty="0" smtClean="0"/>
              <a:t>are</a:t>
            </a:r>
          </a:p>
          <a:p>
            <a:r>
              <a:rPr lang="en-US" sz="1600" dirty="0"/>
              <a:t> </a:t>
            </a:r>
            <a:r>
              <a:rPr lang="en-US" sz="1600" dirty="0" smtClean="0"/>
              <a:t>        </a:t>
            </a:r>
            <a:r>
              <a:rPr lang="en-US" sz="1600" dirty="0"/>
              <a:t>millions of potential viewers of your content on IPv6-only connection at this precise </a:t>
            </a:r>
            <a:endParaRPr lang="en-US" sz="1600" dirty="0" smtClean="0"/>
          </a:p>
          <a:p>
            <a:r>
              <a:rPr lang="en-US" sz="1600" dirty="0"/>
              <a:t> </a:t>
            </a:r>
            <a:r>
              <a:rPr lang="en-US" sz="1600" dirty="0" smtClean="0"/>
              <a:t>       moment</a:t>
            </a:r>
            <a:r>
              <a:rPr lang="en-US" sz="1600" dirty="0"/>
              <a:t>, make sure you don’t mess it up and that our tool shows the 100% good result.</a:t>
            </a:r>
          </a:p>
          <a:p>
            <a:pPr marL="285750" indent="-285750">
              <a:buFont typeface="Arial"/>
              <a:buChar char="•"/>
            </a:pPr>
            <a:r>
              <a:rPr lang="en-US" sz="2000" dirty="0"/>
              <a:t>Test again</a:t>
            </a:r>
          </a:p>
          <a:p>
            <a:pPr marL="285750" indent="-285750">
              <a:buFont typeface="Arial"/>
              <a:buChar char="•"/>
            </a:pPr>
            <a:r>
              <a:rPr lang="en-US" sz="2000" dirty="0"/>
              <a:t>Repeat until your website is no longer broken</a:t>
            </a:r>
          </a:p>
          <a:p>
            <a:pPr marL="285750" indent="-285750">
              <a:buFont typeface="Arial"/>
              <a:buChar char="•"/>
            </a:pPr>
            <a:r>
              <a:rPr lang="en-US" sz="1800" dirty="0">
                <a:solidFill>
                  <a:srgbClr val="FF0000"/>
                </a:solidFill>
              </a:rPr>
              <a:t>If you are fixing a DNS misconfiguration - it might take some time before our tool gets and sees the new and fixed AAAA value. DNS propagation is slow.</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public test-bed</a:t>
            </a:r>
          </a:p>
          <a:p>
            <a:pPr lvl="0" algn="ctr" rtl="0">
              <a:spcBef>
                <a:spcPts val="0"/>
              </a:spcBef>
              <a:buNone/>
            </a:pPr>
            <a:r>
              <a:rPr lang="en" sz="1000" i="1" dirty="0"/>
              <a:t>(The Test That Stumped Them All)</a:t>
            </a:r>
          </a:p>
        </p:txBody>
      </p:sp>
      <p:sp>
        <p:nvSpPr>
          <p:cNvPr id="78" name="Shape 7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70000"/>
              </a:lnSpc>
              <a:spcBef>
                <a:spcPts val="0"/>
              </a:spcBef>
            </a:pPr>
            <a:r>
              <a:rPr lang="en" dirty="0"/>
              <a:t>Aimed at everyone who would like to test NAT64/DNS64 functionality</a:t>
            </a:r>
          </a:p>
          <a:p>
            <a:pPr marL="457200" lvl="0" indent="-228600" rtl="0">
              <a:lnSpc>
                <a:spcPct val="70000"/>
              </a:lnSpc>
              <a:spcBef>
                <a:spcPts val="0"/>
              </a:spcBef>
            </a:pPr>
            <a:r>
              <a:rPr lang="en" dirty="0"/>
              <a:t>4 different implementations, 4 different instructions how to direct traffic there</a:t>
            </a:r>
          </a:p>
          <a:p>
            <a:pPr marL="457200" lvl="0" indent="-228600" rtl="0">
              <a:lnSpc>
                <a:spcPct val="70000"/>
              </a:lnSpc>
              <a:spcBef>
                <a:spcPts val="0"/>
              </a:spcBef>
            </a:pPr>
            <a:r>
              <a:rPr lang="en" dirty="0"/>
              <a:t>Used by operators</a:t>
            </a:r>
          </a:p>
          <a:p>
            <a:pPr marL="914400" lvl="1" indent="-228600" rtl="0">
              <a:lnSpc>
                <a:spcPct val="70000"/>
              </a:lnSpc>
              <a:spcBef>
                <a:spcPts val="0"/>
              </a:spcBef>
            </a:pPr>
            <a:r>
              <a:rPr lang="en" dirty="0"/>
              <a:t>Testing the idea of providing NAT64/DNS64 and/or 464XLAT to their users</a:t>
            </a:r>
          </a:p>
          <a:p>
            <a:pPr marL="457200" lvl="0" indent="-228600" rtl="0">
              <a:lnSpc>
                <a:spcPct val="70000"/>
              </a:lnSpc>
              <a:spcBef>
                <a:spcPts val="0"/>
              </a:spcBef>
            </a:pPr>
            <a:r>
              <a:rPr lang="en" dirty="0"/>
              <a:t>Used by application providers</a:t>
            </a:r>
          </a:p>
          <a:p>
            <a:pPr marL="914400" lvl="1" indent="-228600" rtl="0">
              <a:lnSpc>
                <a:spcPct val="70000"/>
              </a:lnSpc>
              <a:spcBef>
                <a:spcPts val="0"/>
              </a:spcBef>
            </a:pPr>
            <a:r>
              <a:rPr lang="en" dirty="0"/>
              <a:t>To see how their apps works in NAT64/DNS64 environment</a:t>
            </a:r>
          </a:p>
          <a:p>
            <a:pPr marL="457200" lvl="0" indent="-228600" rtl="0">
              <a:lnSpc>
                <a:spcPct val="70000"/>
              </a:lnSpc>
              <a:spcBef>
                <a:spcPts val="0"/>
              </a:spcBef>
            </a:pPr>
            <a:r>
              <a:rPr lang="en" dirty="0"/>
              <a:t>Used by HW/SW vendors</a:t>
            </a:r>
          </a:p>
          <a:p>
            <a:pPr marL="914400" lvl="1" indent="-228600" rtl="0">
              <a:lnSpc>
                <a:spcPct val="70000"/>
              </a:lnSpc>
              <a:spcBef>
                <a:spcPts val="0"/>
              </a:spcBef>
            </a:pPr>
            <a:r>
              <a:rPr lang="en" dirty="0"/>
              <a:t>Testing their solutions against multiple NAT64 vendors</a:t>
            </a:r>
          </a:p>
          <a:p>
            <a:pPr marL="457200" lvl="0" indent="-228600" rtl="0">
              <a:lnSpc>
                <a:spcPct val="70000"/>
              </a:lnSpc>
              <a:spcBef>
                <a:spcPts val="0"/>
              </a:spcBef>
            </a:pPr>
            <a:r>
              <a:rPr lang="en" dirty="0"/>
              <a:t>Gained quite some traction and momentum this days</a:t>
            </a:r>
          </a:p>
          <a:p>
            <a:pPr marL="457200" lvl="0" indent="-228600" rtl="0">
              <a:lnSpc>
                <a:spcPct val="70000"/>
              </a:lnSpc>
              <a:spcBef>
                <a:spcPts val="0"/>
              </a:spcBef>
            </a:pPr>
            <a:r>
              <a:rPr lang="en" dirty="0"/>
              <a:t>Instructions: </a:t>
            </a:r>
            <a:r>
              <a:rPr lang="en" u="sng" dirty="0">
                <a:solidFill>
                  <a:schemeClr val="hlink"/>
                </a:solidFill>
                <a:hlinkClick r:id="rId3"/>
              </a:rPr>
              <a:t>https://go6lab.si/current-ipv6-tests/nat64dns64-public-test/</a:t>
            </a:r>
            <a:r>
              <a:rPr lang="en"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 y="0"/>
            <a:ext cx="8929478" cy="5143500"/>
          </a:xfrm>
          <a:prstGeom prst="rect">
            <a:avLst/>
          </a:prstGeom>
        </p:spPr>
      </p:pic>
      <p:sp>
        <p:nvSpPr>
          <p:cNvPr id="2" name="Title 1"/>
          <p:cNvSpPr>
            <a:spLocks noGrp="1"/>
          </p:cNvSpPr>
          <p:nvPr>
            <p:ph type="title"/>
          </p:nvPr>
        </p:nvSpPr>
        <p:spPr>
          <a:xfrm>
            <a:off x="311700" y="121994"/>
            <a:ext cx="8520600" cy="713442"/>
          </a:xfrm>
        </p:spPr>
        <p:style>
          <a:lnRef idx="2">
            <a:schemeClr val="dk1"/>
          </a:lnRef>
          <a:fillRef idx="1">
            <a:schemeClr val="lt1"/>
          </a:fillRef>
          <a:effectRef idx="0">
            <a:schemeClr val="dk1"/>
          </a:effectRef>
          <a:fontRef idx="minor">
            <a:schemeClr val="dk1"/>
          </a:fontRef>
        </p:style>
        <p:txBody>
          <a:bodyPr/>
          <a:lstStyle/>
          <a:p>
            <a:pPr algn="ctr"/>
            <a:r>
              <a:rPr lang="en-US" dirty="0" smtClean="0"/>
              <a:t>Non properly working target domain = no content!</a:t>
            </a:r>
            <a:br>
              <a:rPr lang="en-US" dirty="0" smtClean="0"/>
            </a:br>
            <a:r>
              <a:rPr lang="en-US" sz="1000" dirty="0" smtClean="0"/>
              <a:t>(Learning To Live)</a:t>
            </a:r>
            <a:endParaRPr lang="en-US" dirty="0"/>
          </a:p>
        </p:txBody>
      </p:sp>
    </p:spTree>
    <p:extLst>
      <p:ext uri="{BB962C8B-B14F-4D97-AF65-F5344CB8AC3E}">
        <p14:creationId xmlns:p14="http://schemas.microsoft.com/office/powerpoint/2010/main" val="103274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3524"/>
            <a:ext cx="9144000" cy="3249976"/>
          </a:xfrm>
          <a:prstGeom prst="rect">
            <a:avLst/>
          </a:prstGeom>
        </p:spPr>
      </p:pic>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NAT64Check code available on GITHUB</a:t>
            </a:r>
            <a:endParaRPr lang="en" dirty="0"/>
          </a:p>
          <a:p>
            <a:pPr lvl="0" algn="ctr">
              <a:spcBef>
                <a:spcPts val="0"/>
              </a:spcBef>
              <a:buNone/>
            </a:pPr>
            <a:r>
              <a:rPr lang="en" sz="1000" i="1" dirty="0" smtClean="0"/>
              <a:t>(</a:t>
            </a:r>
            <a:r>
              <a:rPr lang="en-US" sz="1000" i="1" dirty="0" smtClean="0"/>
              <a:t>In Constant Motion</a:t>
            </a:r>
            <a:r>
              <a:rPr lang="en" sz="1000" i="1" dirty="0" smtClean="0"/>
              <a:t>)</a:t>
            </a:r>
            <a:endParaRPr lang="en" sz="1000" i="1"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970194"/>
            <a:ext cx="8520600" cy="1292662"/>
          </a:xfrm>
          <a:prstGeom prst="rect">
            <a:avLst/>
          </a:prstGeom>
          <a:noFill/>
        </p:spPr>
        <p:txBody>
          <a:bodyPr wrap="square" rtlCol="0">
            <a:spAutoFit/>
          </a:bodyPr>
          <a:lstStyle/>
          <a:p>
            <a:pPr marL="285750" indent="-285750">
              <a:buFont typeface="Arial"/>
              <a:buChar char="•"/>
            </a:pPr>
            <a:r>
              <a:rPr lang="en-US" sz="2000" dirty="0" smtClean="0"/>
              <a:t>All code is free and open and it lives on </a:t>
            </a:r>
            <a:r>
              <a:rPr lang="en-US" sz="2000" dirty="0" err="1" smtClean="0"/>
              <a:t>GitHub</a:t>
            </a:r>
            <a:r>
              <a:rPr lang="en-US" sz="2000" dirty="0" smtClean="0"/>
              <a:t>.</a:t>
            </a:r>
          </a:p>
          <a:p>
            <a:pPr marL="285750" indent="-285750">
              <a:buFont typeface="Arial"/>
              <a:buChar char="•"/>
            </a:pPr>
            <a:r>
              <a:rPr lang="en-US" sz="2000" dirty="0" smtClean="0">
                <a:solidFill>
                  <a:schemeClr val="tx1"/>
                </a:solidFill>
              </a:rPr>
              <a:t>Feel free to use it and/or contribute</a:t>
            </a:r>
            <a:r>
              <a:rPr lang="en-US" sz="1800" dirty="0" smtClean="0">
                <a:solidFill>
                  <a:schemeClr val="tx1"/>
                </a:solidFill>
              </a:rPr>
              <a:t>:</a:t>
            </a:r>
          </a:p>
          <a:p>
            <a:pPr algn="ctr"/>
            <a:r>
              <a:rPr lang="en-US" sz="2400" dirty="0" smtClean="0">
                <a:solidFill>
                  <a:schemeClr val="tx1"/>
                </a:solidFill>
                <a:hlinkClick r:id="rId4"/>
              </a:rPr>
              <a:t>https</a:t>
            </a:r>
            <a:r>
              <a:rPr lang="en-US" sz="2400" dirty="0">
                <a:solidFill>
                  <a:schemeClr val="tx1"/>
                </a:solidFill>
                <a:hlinkClick r:id="rId4"/>
              </a:rPr>
              <a:t>://github.com/sjm-steffann/</a:t>
            </a:r>
            <a:r>
              <a:rPr lang="en-US" sz="2400" dirty="0" smtClean="0">
                <a:solidFill>
                  <a:schemeClr val="tx1"/>
                </a:solidFill>
                <a:hlinkClick r:id="rId4"/>
              </a:rPr>
              <a:t>nat64check</a:t>
            </a:r>
            <a:r>
              <a:rPr lang="en-US" sz="2400" dirty="0" smtClean="0">
                <a:solidFill>
                  <a:schemeClr val="tx1"/>
                </a:solidFill>
              </a:rPr>
              <a:t> </a:t>
            </a:r>
            <a:endParaRPr lang="en-US" sz="2400" dirty="0">
              <a:solidFill>
                <a:schemeClr val="tx1"/>
              </a:solidFill>
            </a:endParaRPr>
          </a:p>
          <a:p>
            <a:endParaRPr lang="en-US" dirty="0"/>
          </a:p>
        </p:txBody>
      </p:sp>
    </p:spTree>
    <p:extLst>
      <p:ext uri="{BB962C8B-B14F-4D97-AF65-F5344CB8AC3E}">
        <p14:creationId xmlns:p14="http://schemas.microsoft.com/office/powerpoint/2010/main" val="1548901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311700" y="155411"/>
            <a:ext cx="8520600" cy="572700"/>
          </a:xfrm>
          <a:prstGeom prst="rect">
            <a:avLst/>
          </a:prstGeom>
        </p:spPr>
        <p:txBody>
          <a:bodyPr lIns="91425" tIns="91425" rIns="91425" bIns="91425" anchor="t" anchorCtr="0">
            <a:noAutofit/>
          </a:bodyPr>
          <a:lstStyle/>
          <a:p>
            <a:pPr lvl="0" algn="ctr" rtl="0">
              <a:spcBef>
                <a:spcPts val="0"/>
              </a:spcBef>
              <a:buNone/>
            </a:pPr>
            <a:r>
              <a:rPr lang="en" dirty="0"/>
              <a:t>Conclusions, questions, suggestions?</a:t>
            </a:r>
          </a:p>
          <a:p>
            <a:pPr lvl="0" algn="ctr" rtl="0">
              <a:spcBef>
                <a:spcPts val="0"/>
              </a:spcBef>
              <a:buNone/>
            </a:pPr>
            <a:r>
              <a:rPr lang="en" sz="1000" i="1" dirty="0"/>
              <a:t>(Act II: Scene Eight: The Spirit Carries On)</a:t>
            </a:r>
          </a:p>
        </p:txBody>
      </p:sp>
      <p:sp>
        <p:nvSpPr>
          <p:cNvPr id="299" name="Shape 299"/>
          <p:cNvSpPr txBox="1">
            <a:spLocks noGrp="1"/>
          </p:cNvSpPr>
          <p:nvPr>
            <p:ph type="body" idx="1"/>
          </p:nvPr>
        </p:nvSpPr>
        <p:spPr>
          <a:xfrm>
            <a:off x="311700" y="1063363"/>
            <a:ext cx="8520600" cy="3646200"/>
          </a:xfrm>
          <a:prstGeom prst="rect">
            <a:avLst/>
          </a:prstGeom>
        </p:spPr>
        <p:txBody>
          <a:bodyPr lIns="91425" tIns="91425" rIns="91425" bIns="91425" anchor="t" anchorCtr="0">
            <a:noAutofit/>
          </a:bodyPr>
          <a:lstStyle/>
          <a:p>
            <a:pPr marL="457200" lvl="0" indent="-228600" rtl="0">
              <a:lnSpc>
                <a:spcPct val="80000"/>
              </a:lnSpc>
              <a:spcBef>
                <a:spcPts val="0"/>
              </a:spcBef>
            </a:pPr>
            <a:r>
              <a:rPr lang="en" dirty="0">
                <a:solidFill>
                  <a:srgbClr val="008000"/>
                </a:solidFill>
              </a:rPr>
              <a:t>If you are content provider: test how people sees your content from different environments</a:t>
            </a:r>
          </a:p>
          <a:p>
            <a:pPr marL="457200" lvl="0" indent="-228600" rtl="0">
              <a:lnSpc>
                <a:spcPct val="80000"/>
              </a:lnSpc>
              <a:spcBef>
                <a:spcPts val="0"/>
              </a:spcBef>
            </a:pPr>
            <a:r>
              <a:rPr lang="en" dirty="0">
                <a:solidFill>
                  <a:srgbClr val="008000"/>
                </a:solidFill>
              </a:rPr>
              <a:t>If you are connectivity provider: test how IPv6-only and 464XLAT/NAT64-DNS64 users sees content</a:t>
            </a:r>
          </a:p>
          <a:p>
            <a:pPr marL="457200" lvl="0" indent="-228600" rtl="0">
              <a:lnSpc>
                <a:spcPct val="70000"/>
              </a:lnSpc>
              <a:spcBef>
                <a:spcPts val="0"/>
              </a:spcBef>
            </a:pPr>
            <a:r>
              <a:rPr lang="en" dirty="0">
                <a:solidFill>
                  <a:srgbClr val="008000"/>
                </a:solidFill>
              </a:rPr>
              <a:t>If both: all of the above </a:t>
            </a:r>
            <a:r>
              <a:rPr lang="en" dirty="0" smtClean="0">
                <a:solidFill>
                  <a:srgbClr val="008000"/>
                </a:solidFill>
                <a:sym typeface="Wingdings"/>
              </a:rPr>
              <a:t></a:t>
            </a:r>
            <a:endParaRPr lang="en" dirty="0">
              <a:solidFill>
                <a:srgbClr val="008000"/>
              </a:solidFill>
            </a:endParaRPr>
          </a:p>
          <a:p>
            <a:pPr marL="457200" lvl="0" indent="-228600" algn="ctr" rtl="0">
              <a:lnSpc>
                <a:spcPct val="70000"/>
              </a:lnSpc>
              <a:spcBef>
                <a:spcPts val="0"/>
              </a:spcBef>
            </a:pPr>
            <a:r>
              <a:rPr lang="en" b="1" u="sng" dirty="0"/>
              <a:t>You might be surprised. Well, you probably will be surprised.</a:t>
            </a:r>
          </a:p>
          <a:p>
            <a:pPr lvl="0" algn="ctr" rtl="0">
              <a:lnSpc>
                <a:spcPct val="100000"/>
              </a:lnSpc>
              <a:spcBef>
                <a:spcPts val="0"/>
              </a:spcBef>
              <a:buNone/>
            </a:pPr>
            <a:r>
              <a:rPr lang="en" u="sng" dirty="0">
                <a:solidFill>
                  <a:schemeClr val="accent5"/>
                </a:solidFill>
                <a:hlinkClick r:id="rId3"/>
              </a:rPr>
              <a:t>https://nat64check.go6lab.si/</a:t>
            </a:r>
            <a:r>
              <a:rPr lang="en" dirty="0"/>
              <a:t/>
            </a:r>
            <a:br>
              <a:rPr lang="en" dirty="0"/>
            </a:br>
            <a:r>
              <a:rPr lang="en" u="sng" dirty="0">
                <a:solidFill>
                  <a:schemeClr val="accent5"/>
                </a:solidFill>
                <a:hlinkClick r:id="rId4"/>
              </a:rPr>
              <a:t>https://nat64check.ipv6-lab.net/</a:t>
            </a:r>
          </a:p>
          <a:p>
            <a:pPr lvl="0" rtl="0">
              <a:lnSpc>
                <a:spcPct val="70000"/>
              </a:lnSpc>
              <a:spcBef>
                <a:spcPts val="0"/>
              </a:spcBef>
              <a:buNone/>
            </a:pPr>
            <a:endParaRPr dirty="0"/>
          </a:p>
        </p:txBody>
      </p:sp>
      <p:sp>
        <p:nvSpPr>
          <p:cNvPr id="8" name="Shape 56"/>
          <p:cNvSpPr txBox="1">
            <a:spLocks/>
          </p:cNvSpPr>
          <p:nvPr/>
        </p:nvSpPr>
        <p:spPr>
          <a:xfrm>
            <a:off x="244854" y="4054646"/>
            <a:ext cx="8520600" cy="7583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1371600" indent="457200"/>
            <a:r>
              <a:rPr lang="en-US" sz="1400" dirty="0" smtClean="0"/>
              <a:t>    </a:t>
            </a:r>
            <a:r>
              <a:rPr lang="en" sz="1400" dirty="0" smtClean="0"/>
              <a:t>Jan Žorž		 	          Sander Steffann</a:t>
            </a:r>
            <a:br>
              <a:rPr lang="en" sz="1400" dirty="0" smtClean="0"/>
            </a:br>
            <a:r>
              <a:rPr lang="en" sz="1400" dirty="0" smtClean="0"/>
              <a:t>         </a:t>
            </a:r>
            <a:r>
              <a:rPr lang="en-US" sz="1400" dirty="0" smtClean="0"/>
              <a:t>    </a:t>
            </a:r>
            <a:r>
              <a:rPr lang="en" sz="1400" u="sng" dirty="0" smtClean="0">
                <a:solidFill>
                  <a:schemeClr val="hlink"/>
                </a:solidFill>
                <a:hlinkClick r:id="rId5"/>
              </a:rPr>
              <a:t>zorz@isoc.org</a:t>
            </a:r>
            <a:r>
              <a:rPr lang="en" sz="1400" dirty="0" smtClean="0"/>
              <a:t>		          </a:t>
            </a:r>
            <a:r>
              <a:rPr lang="en" sz="1400" u="sng" dirty="0" smtClean="0">
                <a:solidFill>
                  <a:schemeClr val="hlink"/>
                </a:solidFill>
                <a:hlinkClick r:id="rId6"/>
              </a:rPr>
              <a:t>sander@steffann.nl</a:t>
            </a:r>
            <a:r>
              <a:rPr lang="en" sz="1400" dirty="0" smtClean="0"/>
              <a:t> </a:t>
            </a:r>
          </a:p>
          <a:p>
            <a:endParaRPr lang="en" dirty="0"/>
          </a:p>
        </p:txBody>
      </p:sp>
      <p:pic>
        <p:nvPicPr>
          <p:cNvPr id="9" name="Shape 5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08619" y="4076713"/>
            <a:ext cx="1021600" cy="632850"/>
          </a:xfrm>
          <a:prstGeom prst="rect">
            <a:avLst/>
          </a:prstGeom>
          <a:noFill/>
          <a:ln>
            <a:noFill/>
          </a:ln>
        </p:spPr>
      </p:pic>
      <p:pic>
        <p:nvPicPr>
          <p:cNvPr id="10" name="Shape 58"/>
          <p:cNvPicPr preferRelativeResize="0"/>
          <p:nvPr/>
        </p:nvPicPr>
        <p:blipFill>
          <a:blip r:embed="rId8">
            <a:alphaModFix/>
          </a:blip>
          <a:stretch>
            <a:fillRect/>
          </a:stretch>
        </p:blipFill>
        <p:spPr>
          <a:xfrm>
            <a:off x="7035575" y="4223475"/>
            <a:ext cx="1629724" cy="358850"/>
          </a:xfrm>
          <a:prstGeom prst="rect">
            <a:avLst/>
          </a:prstGeom>
          <a:noFill/>
          <a:ln>
            <a:noFill/>
          </a:ln>
        </p:spPr>
      </p:pic>
      <p:pic>
        <p:nvPicPr>
          <p:cNvPr id="11" name="Shape 59"/>
          <p:cNvPicPr preferRelativeResize="0"/>
          <p:nvPr/>
        </p:nvPicPr>
        <p:blipFill>
          <a:blip r:embed="rId9">
            <a:alphaModFix/>
          </a:blip>
          <a:stretch>
            <a:fillRect/>
          </a:stretch>
        </p:blipFill>
        <p:spPr>
          <a:xfrm>
            <a:off x="896461" y="4213945"/>
            <a:ext cx="1295900" cy="4319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a:t>
            </a:r>
          </a:p>
        </p:txBody>
      </p:sp>
      <p:sp>
        <p:nvSpPr>
          <p:cNvPr id="84" name="Shape 8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85" name="Shape 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065731"/>
            <a:ext cx="9143998" cy="39264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Go6lab NAT64/DNS64 test-bed</a:t>
            </a:r>
          </a:p>
        </p:txBody>
      </p:sp>
      <p:sp>
        <p:nvSpPr>
          <p:cNvPr id="91" name="Shape 9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92" name="Shape 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71321"/>
            <a:ext cx="9143998" cy="49056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 HW/SW</a:t>
            </a:r>
          </a:p>
          <a:p>
            <a:pPr lvl="0" algn="ctr" rtl="0">
              <a:spcBef>
                <a:spcPts val="0"/>
              </a:spcBef>
              <a:buClr>
                <a:schemeClr val="dk1"/>
              </a:buClr>
              <a:buSzPct val="110000"/>
              <a:buFont typeface="Arial"/>
              <a:buNone/>
            </a:pPr>
            <a:r>
              <a:rPr lang="en" sz="1000" i="1" dirty="0"/>
              <a:t>(Systematic Chaos)</a:t>
            </a:r>
          </a:p>
        </p:txBody>
      </p:sp>
      <p:pic>
        <p:nvPicPr>
          <p:cNvPr id="98" name="Shape 98"/>
          <p:cNvPicPr preferRelativeResize="0"/>
          <p:nvPr/>
        </p:nvPicPr>
        <p:blipFill>
          <a:blip r:embed="rId3">
            <a:alphaModFix/>
          </a:blip>
          <a:stretch>
            <a:fillRect/>
          </a:stretch>
        </p:blipFill>
        <p:spPr>
          <a:xfrm>
            <a:off x="4808425" y="1190500"/>
            <a:ext cx="3631224" cy="2674349"/>
          </a:xfrm>
          <a:prstGeom prst="rect">
            <a:avLst/>
          </a:prstGeom>
          <a:noFill/>
          <a:ln>
            <a:noFill/>
          </a:ln>
        </p:spPr>
      </p:pic>
      <p:pic>
        <p:nvPicPr>
          <p:cNvPr id="99" name="Shape 99"/>
          <p:cNvPicPr preferRelativeResize="0"/>
          <p:nvPr/>
        </p:nvPicPr>
        <p:blipFill>
          <a:blip r:embed="rId4">
            <a:alphaModFix/>
          </a:blip>
          <a:stretch>
            <a:fillRect/>
          </a:stretch>
        </p:blipFill>
        <p:spPr>
          <a:xfrm>
            <a:off x="680025" y="1190499"/>
            <a:ext cx="3330516" cy="3735150"/>
          </a:xfrm>
          <a:prstGeom prst="rect">
            <a:avLst/>
          </a:prstGeom>
          <a:noFill/>
          <a:ln>
            <a:noFill/>
          </a:ln>
        </p:spPr>
      </p:pic>
      <p:pic>
        <p:nvPicPr>
          <p:cNvPr id="100" name="Shape 100"/>
          <p:cNvPicPr preferRelativeResize="0"/>
          <p:nvPr/>
        </p:nvPicPr>
        <p:blipFill>
          <a:blip r:embed="rId5">
            <a:alphaModFix/>
          </a:blip>
          <a:stretch>
            <a:fillRect/>
          </a:stretch>
        </p:blipFill>
        <p:spPr>
          <a:xfrm>
            <a:off x="4609400" y="3898720"/>
            <a:ext cx="3786524" cy="117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Some DNS admins put “crap” in AAAA records</a:t>
            </a:r>
          </a:p>
          <a:p>
            <a:pPr lvl="0" algn="ctr">
              <a:spcBef>
                <a:spcPts val="0"/>
              </a:spcBef>
              <a:buNone/>
            </a:pPr>
            <a:r>
              <a:rPr lang="en" sz="1000" i="1" dirty="0"/>
              <a:t>(The Enemy Inside)</a:t>
            </a:r>
          </a:p>
        </p:txBody>
      </p:sp>
      <p:sp>
        <p:nvSpPr>
          <p:cNvPr id="106" name="Shape 1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70000"/>
              </a:lnSpc>
              <a:spcBef>
                <a:spcPts val="0"/>
              </a:spcBef>
              <a:buNone/>
            </a:pPr>
            <a:r>
              <a:rPr lang="en" b="1" dirty="0"/>
              <a:t>Have you ever seen any of this values for AAAA record?</a:t>
            </a:r>
          </a:p>
          <a:p>
            <a:pPr marL="914400" lvl="1" indent="-228600" rtl="0">
              <a:lnSpc>
                <a:spcPct val="70000"/>
              </a:lnSpc>
              <a:spcBef>
                <a:spcPts val="0"/>
              </a:spcBef>
            </a:pPr>
            <a:r>
              <a:rPr lang="en" dirty="0" smtClean="0"/>
              <a:t>::</a:t>
            </a:r>
            <a:endParaRPr lang="en-US" dirty="0"/>
          </a:p>
          <a:p>
            <a:pPr marL="914400" lvl="1" indent="-228600" rtl="0">
              <a:lnSpc>
                <a:spcPct val="70000"/>
              </a:lnSpc>
              <a:spcBef>
                <a:spcPts val="0"/>
              </a:spcBef>
            </a:pPr>
            <a:r>
              <a:rPr lang="en" dirty="0" smtClean="0"/>
              <a:t>::</a:t>
            </a:r>
            <a:r>
              <a:rPr lang="en" dirty="0"/>
              <a:t>1</a:t>
            </a:r>
          </a:p>
          <a:p>
            <a:pPr marL="914400" lvl="1" indent="-228600" rtl="0">
              <a:lnSpc>
                <a:spcPct val="70000"/>
              </a:lnSpc>
              <a:spcBef>
                <a:spcPts val="0"/>
              </a:spcBef>
            </a:pPr>
            <a:r>
              <a:rPr lang="en" dirty="0"/>
              <a:t>::ffff:[IPv4_addr]</a:t>
            </a:r>
          </a:p>
          <a:p>
            <a:pPr marL="914400" lvl="1" indent="-228600" rtl="0">
              <a:lnSpc>
                <a:spcPct val="70000"/>
              </a:lnSpc>
              <a:spcBef>
                <a:spcPts val="0"/>
              </a:spcBef>
            </a:pPr>
            <a:r>
              <a:rPr lang="en" dirty="0"/>
              <a:t>fe80::[some_value]</a:t>
            </a:r>
          </a:p>
          <a:p>
            <a:pPr marL="914400" lvl="1" indent="-228600" rtl="0">
              <a:lnSpc>
                <a:spcPct val="70000"/>
              </a:lnSpc>
              <a:spcBef>
                <a:spcPts val="0"/>
              </a:spcBef>
            </a:pPr>
            <a:r>
              <a:rPr lang="en" dirty="0"/>
              <a:t>64:ff9b::[some_value]</a:t>
            </a:r>
          </a:p>
          <a:p>
            <a:pPr marL="914400" lvl="1" indent="-228600" rtl="0">
              <a:lnSpc>
                <a:spcPct val="70000"/>
              </a:lnSpc>
              <a:spcBef>
                <a:spcPts val="0"/>
              </a:spcBef>
            </a:pPr>
            <a:r>
              <a:rPr lang="en" dirty="0"/>
              <a:t>2001:DB8::[some_value]</a:t>
            </a:r>
          </a:p>
          <a:p>
            <a:pPr marL="0" lvl="0" indent="0" rtl="0">
              <a:lnSpc>
                <a:spcPct val="70000"/>
              </a:lnSpc>
              <a:spcBef>
                <a:spcPts val="0"/>
              </a:spcBef>
              <a:buNone/>
            </a:pPr>
            <a:r>
              <a:rPr lang="en" dirty="0"/>
              <a:t>If you have seen something like this and you know who did it, talk to that people and tell them to </a:t>
            </a:r>
            <a:r>
              <a:rPr lang="en" u="sng" dirty="0"/>
              <a:t>fix it</a:t>
            </a:r>
            <a:r>
              <a:rPr lang="en" dirty="0"/>
              <a:t>. This sort of thing isn’t useful to anybody and severely impacts user experience.</a:t>
            </a:r>
          </a:p>
          <a:p>
            <a:pPr marL="0" lvl="0" indent="0">
              <a:lnSpc>
                <a:spcPct val="70000"/>
              </a:lnSpc>
              <a:spcBef>
                <a:spcPts val="0"/>
              </a:spcBef>
              <a:buNone/>
            </a:pPr>
            <a:r>
              <a:rPr lang="en" dirty="0"/>
              <a:t>More: </a:t>
            </a:r>
            <a:r>
              <a:rPr lang="en" u="sng" dirty="0">
                <a:solidFill>
                  <a:schemeClr val="hlink"/>
                </a:solidFill>
                <a:hlinkClick r:id="rId3"/>
              </a:rPr>
              <a:t>http://www.employees.org/~dwing/aaaa-stats/</a:t>
            </a:r>
            <a:r>
              <a:rPr lang="en" dirty="0"/>
              <a:t> (courtesy of Dan Wing)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Causing confusion with or without www</a:t>
            </a:r>
          </a:p>
          <a:p>
            <a:pPr lvl="0" algn="ctr">
              <a:spcBef>
                <a:spcPts val="0"/>
              </a:spcBef>
              <a:buNone/>
            </a:pPr>
            <a:r>
              <a:rPr lang="en" sz="1000" i="1" dirty="0"/>
              <a:t>(Breaking All Illusions)</a:t>
            </a:r>
          </a:p>
        </p:txBody>
      </p:sp>
      <p:sp>
        <p:nvSpPr>
          <p:cNvPr id="112" name="Shape 112"/>
          <p:cNvSpPr txBox="1">
            <a:spLocks noGrp="1"/>
          </p:cNvSpPr>
          <p:nvPr>
            <p:ph type="body" idx="1"/>
          </p:nvPr>
        </p:nvSpPr>
        <p:spPr>
          <a:xfrm>
            <a:off x="311700" y="1304875"/>
            <a:ext cx="8520600" cy="3416400"/>
          </a:xfrm>
          <a:prstGeom prst="rect">
            <a:avLst/>
          </a:prstGeom>
          <a:solidFill>
            <a:srgbClr val="000000"/>
          </a:solidFill>
        </p:spPr>
        <p:txBody>
          <a:bodyPr lIns="91425" tIns="91425" rIns="91425" bIns="91425" anchor="t" anchorCtr="0">
            <a:noAutofit/>
          </a:bodyPr>
          <a:lstStyle/>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www.firstinsight.com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www.firstinsight.com is an alias for 160569.group19.sites.hubspot.net.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160569.group19.sites.hubspot.net is an alias for cos2mdc.hubspot.net.mdc.edgesuite.net.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cos2mdc.hubspot.net.mdc.edgesuite.net is an alias for a1711.b.akamai.net.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88.221.254.18</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88.221.254.10</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has IPv6 address ::</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10 mx1.emailsrvr.com.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20 mx2.emailsrvr.com.</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buNone/>
            </a:pPr>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1777</Words>
  <Application>Microsoft Macintosh PowerPoint</Application>
  <PresentationFormat>On-screen Show (16:9)</PresentationFormat>
  <Paragraphs>233</Paragraphs>
  <Slides>42</Slides>
  <Notes>40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simple-light-2</vt:lpstr>
      <vt:lpstr>NAT64/DNS64 real life experiments and one useful tool – NAT64Check</vt:lpstr>
      <vt:lpstr>        Problem statement and real world status (Six Degrees of Inner Turbulence)</vt:lpstr>
      <vt:lpstr>Credits, acknowledgments and supporters (Metropolis, Pt. 1: The Miracle and the Sleeper)</vt:lpstr>
      <vt:lpstr>Go6lab NAT64/DNS64 public test-bed (The Test That Stumped Them All)</vt:lpstr>
      <vt:lpstr>Go6lab NAT64/DNS64 test-bed</vt:lpstr>
      <vt:lpstr>Go6lab NAT64/DNS64 test-bed</vt:lpstr>
      <vt:lpstr>Go6lab NAT64/DNS64 test-bed HW/SW (Systematic Chaos)</vt:lpstr>
      <vt:lpstr>Some DNS admins put “crap” in AAAA records (The Enemy Inside)</vt:lpstr>
      <vt:lpstr>Causing confusion with or without www (Breaking All Illusions)</vt:lpstr>
      <vt:lpstr>When deploying in real life you need “fixes” (Build Me Up, Break Me Down)</vt:lpstr>
      <vt:lpstr>When deploying in real life you need “fixes” (Stream of Consciousness)</vt:lpstr>
      <vt:lpstr>When deploying in real life you need “fixes” (Moment Of Betrayal)</vt:lpstr>
      <vt:lpstr> </vt:lpstr>
      <vt:lpstr> </vt:lpstr>
      <vt:lpstr>When deploying in real life you need “fixes” (Stream of Consciousness)</vt:lpstr>
      <vt:lpstr>More reading on DNS64 and DNSSEC – RFC 6147</vt:lpstr>
      <vt:lpstr>Oops: firewalls.com</vt:lpstr>
      <vt:lpstr>Oops: firewalls.com</vt:lpstr>
      <vt:lpstr>Oops: firewalls.com</vt:lpstr>
      <vt:lpstr>Oops: firewalls.com</vt:lpstr>
      <vt:lpstr>Good DNS, bad server: notificaciones.060.es</vt:lpstr>
      <vt:lpstr>Good DNS, bad geolocation tool: shrani.si</vt:lpstr>
      <vt:lpstr>No AAAA, server still confused: uc.cn</vt:lpstr>
      <vt:lpstr>Good server, bad content: ebay-kleinanzeigen.de</vt:lpstr>
      <vt:lpstr>Good server, bad content: thegatewaypundit.com</vt:lpstr>
      <vt:lpstr>Non working AAAA record = broken NAT64 </vt:lpstr>
      <vt:lpstr>Working AAAA record and IPv4-only content</vt:lpstr>
      <vt:lpstr>Working AAAA record and IPv4-only content</vt:lpstr>
      <vt:lpstr>How to test for all of these things? (The Looking Glass)</vt:lpstr>
      <vt:lpstr>PowerPoint Presentation</vt:lpstr>
      <vt:lpstr>PowerPoint Presentation</vt:lpstr>
      <vt:lpstr>PowerPoint Presentation</vt:lpstr>
      <vt:lpstr>PowerPoint Presentation</vt:lpstr>
      <vt:lpstr>We don’t “fix” brokenness (Lines in the Sand)</vt:lpstr>
      <vt:lpstr>How does this work? (Illumination Theory)</vt:lpstr>
      <vt:lpstr>How does this work? (Images and Words)</vt:lpstr>
      <vt:lpstr>Run the test and calculate the score (Take the Time)</vt:lpstr>
      <vt:lpstr>Run the test and calculate the score (Take the Time)</vt:lpstr>
      <vt:lpstr>Wash, rinse and repeat (Lifting Shadows of a Dream)</vt:lpstr>
      <vt:lpstr>Non properly working target domain = no content! (Learning To Live)</vt:lpstr>
      <vt:lpstr>NAT64Check code available on GITHUB (In Constant Motion)</vt:lpstr>
      <vt:lpstr>Conclusions, questions, suggestions? (Act II: Scene Eight: The Spirit Carries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NAT64/DNS64 experiments, warnings and one useful tool</dc:title>
  <cp:lastModifiedBy>Free Diver</cp:lastModifiedBy>
  <cp:revision>25</cp:revision>
  <dcterms:modified xsi:type="dcterms:W3CDTF">2017-07-25T16:13:19Z</dcterms:modified>
</cp:coreProperties>
</file>