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notesMasterIdLst>
    <p:notesMasterId r:id="rId17"/>
  </p:notesMasterIdLst>
  <p:handoutMasterIdLst>
    <p:handoutMasterId r:id="rId18"/>
  </p:handoutMasterIdLst>
  <p:sldIdLst>
    <p:sldId id="270" r:id="rId2"/>
    <p:sldId id="312" r:id="rId3"/>
    <p:sldId id="317" r:id="rId4"/>
    <p:sldId id="290" r:id="rId5"/>
    <p:sldId id="294" r:id="rId6"/>
    <p:sldId id="298" r:id="rId7"/>
    <p:sldId id="306" r:id="rId8"/>
    <p:sldId id="315" r:id="rId9"/>
    <p:sldId id="302" r:id="rId10"/>
    <p:sldId id="303" r:id="rId11"/>
    <p:sldId id="316" r:id="rId12"/>
    <p:sldId id="292" r:id="rId13"/>
    <p:sldId id="320" r:id="rId14"/>
    <p:sldId id="304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0B2"/>
    <a:srgbClr val="D01C1C"/>
    <a:srgbClr val="AFAFA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06"/>
    <p:restoredTop sz="94648"/>
  </p:normalViewPr>
  <p:slideViewPr>
    <p:cSldViewPr snapToGrid="0" snapToObjects="1">
      <p:cViewPr>
        <p:scale>
          <a:sx n="113" d="100"/>
          <a:sy n="113" d="100"/>
        </p:scale>
        <p:origin x="356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537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FE57C-E500-4940-B4B5-8A437E89C6EB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AA86B-C00F-BE43-B59E-30546CD8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E68E0-239C-A648-A315-342FC150D85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6EA2-AD52-A047-A634-CDC20AA8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4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76EA2-AD52-A047-A634-CDC20AA89E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3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rgbClr val="2D7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82093" y="3008885"/>
            <a:ext cx="5379814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lvl="0"/>
            <a:r>
              <a:rPr lang="en-US" dirty="0" smtClean="0"/>
              <a:t>SPECIAL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6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1" y="341641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34" y="3721730"/>
            <a:ext cx="2011458" cy="113247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4" y="2648602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1" y="341641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4" y="2648602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title Slide (NO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1" y="341641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4" y="2544841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="1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72863" y="3825491"/>
            <a:ext cx="659827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Slid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0" y="421270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3" y="3185166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1157680" y="262012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" y="6545566"/>
            <a:ext cx="475130" cy="2675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02842" y="146403"/>
            <a:ext cx="713831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26643"/>
            <a:ext cx="3086100" cy="307777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02842" y="146403"/>
            <a:ext cx="713831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26643"/>
            <a:ext cx="3086100" cy="307777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at 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" y="6545566"/>
            <a:ext cx="475130" cy="26750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995742" y="146404"/>
            <a:ext cx="715251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16634"/>
            <a:ext cx="3086100" cy="325368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5250" y="3061752"/>
            <a:ext cx="8173501" cy="7344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lvl="0"/>
            <a:r>
              <a:rPr lang="en-US" dirty="0" smtClean="0"/>
              <a:t>Click to edit itemized flat text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item lis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995742" y="146404"/>
            <a:ext cx="715251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16634"/>
            <a:ext cx="3086100" cy="325368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5250" y="3061752"/>
            <a:ext cx="8173501" cy="7344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lvl="0"/>
            <a:r>
              <a:rPr lang="en-US" dirty="0" smtClean="0"/>
              <a:t>Click to edit itemized flat text</a:t>
            </a:r>
          </a:p>
        </p:txBody>
      </p:sp>
    </p:spTree>
    <p:extLst>
      <p:ext uri="{BB962C8B-B14F-4D97-AF65-F5344CB8AC3E}">
        <p14:creationId xmlns:p14="http://schemas.microsoft.com/office/powerpoint/2010/main" val="11579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30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0" r:id="rId2"/>
    <p:sldLayoutId id="2147484008" r:id="rId3"/>
    <p:sldLayoutId id="2147484005" r:id="rId4"/>
    <p:sldLayoutId id="2147484004" r:id="rId5"/>
    <p:sldLayoutId id="2147483991" r:id="rId6"/>
    <p:sldLayoutId id="2147484006" r:id="rId7"/>
    <p:sldLayoutId id="2147484007" r:id="rId8"/>
    <p:sldLayoutId id="2147484003" r:id="rId9"/>
    <p:sldLayoutId id="214748400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8668" y="634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72864" y="2958615"/>
            <a:ext cx="6598273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Diego Luis Neto</a:t>
            </a:r>
          </a:p>
          <a:p>
            <a:r>
              <a:rPr lang="en-US" sz="2200" b="0" dirty="0" smtClean="0"/>
              <a:t>SW developer @ NL-ix</a:t>
            </a:r>
            <a:endParaRPr lang="en-US" sz="2200" b="0" dirty="0"/>
          </a:p>
        </p:txBody>
      </p:sp>
      <p:sp>
        <p:nvSpPr>
          <p:cNvPr id="2" name="Rectangle 1"/>
          <p:cNvSpPr/>
          <p:nvPr/>
        </p:nvSpPr>
        <p:spPr>
          <a:xfrm>
            <a:off x="3262988" y="1796658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D01C1C"/>
                </a:solidFill>
                <a:latin typeface="Lucida Grande" charset="0"/>
                <a:ea typeface="Lucida Grande" charset="0"/>
                <a:cs typeface="Lucida Grande" charset="0"/>
              </a:rPr>
              <a:t>RONOG 4 - Bucharest</a:t>
            </a:r>
            <a:endParaRPr lang="en-US" dirty="0">
              <a:solidFill>
                <a:srgbClr val="D01C1C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19" name="Curved Down Arrow 18"/>
          <p:cNvSpPr/>
          <p:nvPr/>
        </p:nvSpPr>
        <p:spPr>
          <a:xfrm>
            <a:off x="3161568" y="2102663"/>
            <a:ext cx="2820863" cy="717331"/>
          </a:xfrm>
          <a:prstGeom prst="curvedDown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 rot="10800000">
            <a:off x="3161568" y="4551713"/>
            <a:ext cx="2618430" cy="717331"/>
          </a:xfrm>
          <a:prstGeom prst="curvedDown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Snip Single Corner Rectangle 30"/>
          <p:cNvSpPr/>
          <p:nvPr/>
        </p:nvSpPr>
        <p:spPr>
          <a:xfrm>
            <a:off x="4324661" y="1611901"/>
            <a:ext cx="292239" cy="371433"/>
          </a:xfrm>
          <a:prstGeom prst="snip1Rect">
            <a:avLst/>
          </a:prstGeom>
          <a:noFill/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602985" y="2752972"/>
            <a:ext cx="1609208" cy="1833342"/>
            <a:chOff x="5602985" y="2518457"/>
            <a:chExt cx="1609208" cy="1833342"/>
          </a:xfrm>
        </p:grpSpPr>
        <p:sp>
          <p:nvSpPr>
            <p:cNvPr id="12" name="Hexagon 11"/>
            <p:cNvSpPr/>
            <p:nvPr/>
          </p:nvSpPr>
          <p:spPr>
            <a:xfrm rot="5400000">
              <a:off x="5490918" y="2630524"/>
              <a:ext cx="1833342" cy="1609208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5782" y="2843485"/>
              <a:ext cx="1322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R</a:t>
              </a:r>
              <a:r>
                <a:rPr lang="en-US" sz="1400" dirty="0" smtClean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oute-server</a:t>
              </a:r>
              <a:endParaRPr lang="en-US" sz="1400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782" y="3335890"/>
              <a:ext cx="727437" cy="7274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47" y="3338353"/>
              <a:ext cx="840933" cy="39087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931806" y="2753935"/>
            <a:ext cx="1609208" cy="1833342"/>
            <a:chOff x="1931806" y="2519420"/>
            <a:chExt cx="1609208" cy="1833342"/>
          </a:xfrm>
        </p:grpSpPr>
        <p:sp>
          <p:nvSpPr>
            <p:cNvPr id="33" name="Hexagon 32"/>
            <p:cNvSpPr/>
            <p:nvPr/>
          </p:nvSpPr>
          <p:spPr>
            <a:xfrm rot="5400000">
              <a:off x="1819739" y="2631487"/>
              <a:ext cx="1833342" cy="1609208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08684" y="2849955"/>
              <a:ext cx="123783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St2 Machine</a:t>
              </a:r>
              <a:endParaRPr lang="en-US" sz="1400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582" y="3338353"/>
              <a:ext cx="637656" cy="64414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30" y="5269045"/>
            <a:ext cx="700103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4865" y="3008885"/>
            <a:ext cx="7594270" cy="840230"/>
          </a:xfrm>
        </p:spPr>
        <p:txBody>
          <a:bodyPr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then</a:t>
            </a:r>
            <a:r>
              <a:rPr lang="mr-I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79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NL-ix route-server configurator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5248" y="1359949"/>
            <a:ext cx="8173501" cy="4611519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b="1" dirty="0" smtClean="0"/>
              <a:t>BIRD-Stack</a:t>
            </a:r>
            <a:r>
              <a:rPr lang="en-US" dirty="0" smtClean="0"/>
              <a:t> functionalities</a:t>
            </a:r>
          </a:p>
          <a:p>
            <a:r>
              <a:rPr lang="en-US" b="1" dirty="0" smtClean="0">
                <a:solidFill>
                  <a:srgbClr val="D01C1C"/>
                </a:solidFill>
              </a:rPr>
              <a:t>+</a:t>
            </a:r>
          </a:p>
          <a:p>
            <a:r>
              <a:rPr lang="en-US" b="1" dirty="0" err="1" smtClean="0"/>
              <a:t>Geobased</a:t>
            </a:r>
            <a:r>
              <a:rPr lang="en-US" dirty="0" smtClean="0"/>
              <a:t> filtering</a:t>
            </a:r>
          </a:p>
          <a:p>
            <a:r>
              <a:rPr lang="en-US" b="1" dirty="0" smtClean="0"/>
              <a:t>Latency</a:t>
            </a:r>
            <a:r>
              <a:rPr lang="en-US" dirty="0" smtClean="0"/>
              <a:t> based filtering</a:t>
            </a:r>
          </a:p>
          <a:p>
            <a:r>
              <a:rPr lang="en-US" b="1" dirty="0" err="1" smtClean="0"/>
              <a:t>PeeringDB</a:t>
            </a:r>
            <a:r>
              <a:rPr lang="en-US" b="1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iltering</a:t>
            </a:r>
            <a:endParaRPr lang="en-US" b="1" dirty="0" smtClean="0">
              <a:solidFill>
                <a:srgbClr val="D01C1C"/>
              </a:solidFill>
            </a:endParaRPr>
          </a:p>
          <a:p>
            <a:r>
              <a:rPr lang="en-US" b="1" dirty="0" smtClean="0"/>
              <a:t>Extra peering info </a:t>
            </a:r>
            <a:r>
              <a:rPr lang="en-US" dirty="0" smtClean="0"/>
              <a:t>and stats</a:t>
            </a:r>
          </a:p>
        </p:txBody>
      </p:sp>
    </p:spTree>
    <p:extLst>
      <p:ext uri="{BB962C8B-B14F-4D97-AF65-F5344CB8AC3E}">
        <p14:creationId xmlns:p14="http://schemas.microsoft.com/office/powerpoint/2010/main" val="19987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NL-ix route-server configurator</a:t>
            </a:r>
            <a:endParaRPr lang="en-US" dirty="0"/>
          </a:p>
        </p:txBody>
      </p:sp>
      <p:pic>
        <p:nvPicPr>
          <p:cNvPr id="3" name="birdstack_trimm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45" y="1408429"/>
            <a:ext cx="9031111" cy="46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BIRD-Stack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640" y="4716966"/>
            <a:ext cx="4721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01C1C"/>
                </a:solidFill>
              </a:rPr>
              <a:t>Info</a:t>
            </a:r>
            <a:endParaRPr lang="en-US" sz="2800" dirty="0">
              <a:solidFill>
                <a:srgbClr val="2D70B2"/>
              </a:solidFill>
            </a:endParaRPr>
          </a:p>
          <a:p>
            <a:r>
              <a:rPr lang="en-US" sz="2800" dirty="0" err="1" smtClean="0">
                <a:solidFill>
                  <a:srgbClr val="2D70B2"/>
                </a:solidFill>
              </a:rPr>
              <a:t>dlneto@nl-ix.net</a:t>
            </a:r>
            <a:r>
              <a:rPr lang="en-US" sz="2800" dirty="0" smtClean="0">
                <a:solidFill>
                  <a:srgbClr val="2D70B2"/>
                </a:solidFill>
              </a:rPr>
              <a:t> (@</a:t>
            </a:r>
            <a:r>
              <a:rPr lang="en-US" sz="2800" dirty="0" err="1" smtClean="0">
                <a:solidFill>
                  <a:srgbClr val="2D70B2"/>
                </a:solidFill>
              </a:rPr>
              <a:t>diellenne</a:t>
            </a:r>
            <a:r>
              <a:rPr lang="en-US" sz="2800" dirty="0" smtClean="0">
                <a:solidFill>
                  <a:srgbClr val="2D70B2"/>
                </a:solidFill>
              </a:rPr>
              <a:t>) </a:t>
            </a:r>
            <a:r>
              <a:rPr lang="en-US" sz="2800" dirty="0" err="1" smtClean="0">
                <a:solidFill>
                  <a:srgbClr val="2D70B2"/>
                </a:solidFill>
              </a:rPr>
              <a:t>nlix@nl-ix.net</a:t>
            </a:r>
            <a:endParaRPr lang="en-US" sz="2800" dirty="0">
              <a:solidFill>
                <a:srgbClr val="2D70B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52" y="1419164"/>
            <a:ext cx="1355092" cy="1355092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432487" y="2884135"/>
            <a:ext cx="8279027" cy="12547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https://github.com/NL-ix/bird-stack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stackstorm-community.slack.com</a:t>
            </a:r>
            <a:r>
              <a:rPr lang="en-US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b="1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#</a:t>
            </a:r>
            <a:r>
              <a:rPr lang="en-US" b="1" dirty="0" err="1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nlix</a:t>
            </a: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-bird</a:t>
            </a:r>
            <a:endParaRPr lang="en-US" b="1" dirty="0">
              <a:solidFill>
                <a:srgbClr val="2D70B2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3919" y="2986315"/>
            <a:ext cx="7656162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BIRD-Stack</a:t>
            </a:r>
            <a:endParaRPr lang="en-US" sz="2400" b="1" dirty="0"/>
          </a:p>
          <a:p>
            <a:r>
              <a:rPr lang="en-US" sz="2200" dirty="0" smtClean="0"/>
              <a:t>Automatic BIRD configuration with </a:t>
            </a:r>
            <a:r>
              <a:rPr lang="en-US" sz="2200" dirty="0" err="1" smtClean="0"/>
              <a:t>StackStorm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262986" y="1796658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D01C1C"/>
                </a:solidFill>
                <a:latin typeface="Lucida Grande" charset="0"/>
                <a:ea typeface="Lucida Grande" charset="0"/>
                <a:cs typeface="Lucida Grande" charset="0"/>
              </a:rPr>
              <a:t>RONOG 4 - </a:t>
            </a:r>
            <a:r>
              <a:rPr lang="en-US" dirty="0" smtClean="0">
                <a:solidFill>
                  <a:srgbClr val="D01C1C"/>
                </a:solidFill>
                <a:latin typeface="Lucida Grande" charset="0"/>
                <a:ea typeface="Lucida Grande" charset="0"/>
                <a:cs typeface="Lucida Grande" charset="0"/>
              </a:rPr>
              <a:t>Bucharest</a:t>
            </a:r>
            <a:endParaRPr lang="en-US" dirty="0">
              <a:solidFill>
                <a:srgbClr val="D01C1C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2444" y="2111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0558" y="146404"/>
            <a:ext cx="5962884" cy="535531"/>
          </a:xfrm>
        </p:spPr>
        <p:txBody>
          <a:bodyPr/>
          <a:lstStyle/>
          <a:p>
            <a:r>
              <a:rPr lang="en-US" dirty="0" smtClean="0"/>
              <a:t>Route-server limitations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5250" y="2134518"/>
            <a:ext cx="8173501" cy="3062377"/>
          </a:xfrm>
        </p:spPr>
        <p:txBody>
          <a:bodyPr/>
          <a:lstStyle/>
          <a:p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peers selection</a:t>
            </a:r>
            <a:r>
              <a:rPr lang="en-US" dirty="0" smtClean="0"/>
              <a:t> possibility</a:t>
            </a:r>
          </a:p>
          <a:p>
            <a:r>
              <a:rPr lang="en-US" dirty="0" smtClean="0"/>
              <a:t>Mostly</a:t>
            </a:r>
            <a:r>
              <a:rPr lang="en-US" b="1" dirty="0" smtClean="0"/>
              <a:t> manual</a:t>
            </a:r>
            <a:endParaRPr lang="en-US" dirty="0" smtClean="0"/>
          </a:p>
          <a:p>
            <a:r>
              <a:rPr lang="en-US" b="1" dirty="0"/>
              <a:t>T</a:t>
            </a:r>
            <a:r>
              <a:rPr lang="en-US" b="1" dirty="0" smtClean="0"/>
              <a:t>ime consuming</a:t>
            </a:r>
          </a:p>
          <a:p>
            <a:r>
              <a:rPr lang="en-US" b="1" dirty="0" smtClean="0"/>
              <a:t>Not transparent</a:t>
            </a:r>
          </a:p>
        </p:txBody>
      </p:sp>
    </p:spTree>
    <p:extLst>
      <p:ext uri="{BB962C8B-B14F-4D97-AF65-F5344CB8AC3E}">
        <p14:creationId xmlns:p14="http://schemas.microsoft.com/office/powerpoint/2010/main" val="1351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86879" y="3761562"/>
            <a:ext cx="2366563" cy="1148485"/>
            <a:chOff x="5525546" y="3689930"/>
            <a:chExt cx="2366563" cy="1148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74" y="3689930"/>
              <a:ext cx="677335" cy="6773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546" y="3895825"/>
              <a:ext cx="2027896" cy="942590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0558" y="146404"/>
            <a:ext cx="5962884" cy="535531"/>
          </a:xfrm>
        </p:spPr>
        <p:txBody>
          <a:bodyPr/>
          <a:lstStyle/>
          <a:p>
            <a:r>
              <a:rPr lang="en-US" dirty="0" smtClean="0"/>
              <a:t>BIRD-Stack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5250" y="2053666"/>
            <a:ext cx="8173501" cy="1300549"/>
          </a:xfrm>
        </p:spPr>
        <p:txBody>
          <a:bodyPr/>
          <a:lstStyle/>
          <a:p>
            <a:r>
              <a:rPr lang="en-US" dirty="0" smtClean="0"/>
              <a:t>A “framework” for </a:t>
            </a:r>
            <a:r>
              <a:rPr lang="en-US" b="1" dirty="0" smtClean="0"/>
              <a:t>automatic</a:t>
            </a:r>
            <a:r>
              <a:rPr lang="en-US" dirty="0" smtClean="0"/>
              <a:t> BIRD </a:t>
            </a:r>
            <a:r>
              <a:rPr lang="en-US" b="1" dirty="0" smtClean="0"/>
              <a:t>configuration</a:t>
            </a:r>
            <a:r>
              <a:rPr lang="en-US" dirty="0" smtClean="0"/>
              <a:t> and </a:t>
            </a:r>
            <a:r>
              <a:rPr lang="en-US" b="1" dirty="0" smtClean="0"/>
              <a:t>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58" y="4210901"/>
            <a:ext cx="2929180" cy="6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743" y="118704"/>
            <a:ext cx="7152515" cy="535531"/>
          </a:xfrm>
        </p:spPr>
        <p:txBody>
          <a:bodyPr/>
          <a:lstStyle/>
          <a:p>
            <a:r>
              <a:rPr lang="en-US" dirty="0" err="1" smtClean="0"/>
              <a:t>Stackstorm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93474" y="1250890"/>
            <a:ext cx="7157051" cy="4734629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Brocade </a:t>
            </a:r>
            <a:r>
              <a:rPr lang="en-US" dirty="0" smtClean="0"/>
              <a:t>product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Runs on </a:t>
            </a:r>
            <a:r>
              <a:rPr lang="en-US" b="1" dirty="0" smtClean="0"/>
              <a:t>Linux</a:t>
            </a:r>
            <a:r>
              <a:rPr lang="en-US" dirty="0" smtClean="0"/>
              <a:t>, made with/for </a:t>
            </a:r>
            <a:r>
              <a:rPr lang="en-US" b="1" dirty="0" smtClean="0"/>
              <a:t>Python</a:t>
            </a:r>
            <a:br>
              <a:rPr lang="en-US" b="1" dirty="0" smtClean="0"/>
            </a:br>
            <a:r>
              <a:rPr lang="en-US" sz="1800" dirty="0"/>
              <a:t>c</a:t>
            </a:r>
            <a:r>
              <a:rPr lang="en-US" sz="1800" dirty="0" smtClean="0"/>
              <a:t>oherent </a:t>
            </a:r>
            <a:r>
              <a:rPr lang="en-US" sz="1800" dirty="0"/>
              <a:t>with NL-ix tech </a:t>
            </a:r>
            <a:r>
              <a:rPr lang="en-US" sz="1800" dirty="0" smtClean="0"/>
              <a:t>stack</a:t>
            </a:r>
          </a:p>
          <a:p>
            <a:r>
              <a:rPr lang="en-US" b="1" dirty="0"/>
              <a:t>Event </a:t>
            </a:r>
            <a:r>
              <a:rPr lang="en-US" b="1" dirty="0" smtClean="0"/>
              <a:t>driven</a:t>
            </a:r>
          </a:p>
          <a:p>
            <a:r>
              <a:rPr lang="en-US" b="1" dirty="0" smtClean="0"/>
              <a:t>Actions</a:t>
            </a:r>
            <a:r>
              <a:rPr lang="en-US" dirty="0" smtClean="0"/>
              <a:t>,</a:t>
            </a:r>
            <a:r>
              <a:rPr lang="en-US" b="1" dirty="0" smtClean="0"/>
              <a:t> rules</a:t>
            </a:r>
            <a:r>
              <a:rPr lang="en-US" dirty="0" smtClean="0"/>
              <a:t>,</a:t>
            </a:r>
            <a:r>
              <a:rPr lang="en-US" b="1" dirty="0" smtClean="0"/>
              <a:t> workflows</a:t>
            </a:r>
            <a:r>
              <a:rPr lang="en-US" dirty="0" smtClean="0"/>
              <a:t>,</a:t>
            </a:r>
            <a:r>
              <a:rPr lang="en-US" b="1" dirty="0" smtClean="0"/>
              <a:t> audit</a:t>
            </a:r>
          </a:p>
          <a:p>
            <a:r>
              <a:rPr lang="en-US" b="1" dirty="0" smtClean="0"/>
              <a:t>Plugin </a:t>
            </a:r>
            <a:r>
              <a:rPr lang="en-US" dirty="0" smtClean="0"/>
              <a:t>structure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Wide selection </a:t>
            </a:r>
            <a:r>
              <a:rPr lang="en-US" dirty="0" smtClean="0"/>
              <a:t>of </a:t>
            </a:r>
            <a:r>
              <a:rPr lang="en-US" dirty="0"/>
              <a:t>available packs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dirty="0"/>
              <a:t>(</a:t>
            </a:r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err="1"/>
              <a:t>exchange.stackstorm.org</a:t>
            </a:r>
            <a:r>
              <a:rPr lang="en-US" sz="1800" dirty="0" smtClean="0"/>
              <a:t>/)</a:t>
            </a:r>
          </a:p>
        </p:txBody>
      </p:sp>
    </p:spTree>
    <p:extLst>
      <p:ext uri="{BB962C8B-B14F-4D97-AF65-F5344CB8AC3E}">
        <p14:creationId xmlns:p14="http://schemas.microsoft.com/office/powerpoint/2010/main" val="20438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BIRD-Proxy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54075" y="3783604"/>
            <a:ext cx="7435850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Flask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(Python) application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BIRD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control via </a:t>
            </a: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HTTP(S)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/>
            </a:r>
            <a:b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</a:br>
            <a:r>
              <a:rPr lang="en-US" sz="2000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operations exposed via </a:t>
            </a:r>
            <a:r>
              <a:rPr lang="en-US" sz="2000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web endpoints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9351" y="1943812"/>
            <a:ext cx="7205297" cy="1282492"/>
            <a:chOff x="969352" y="1819635"/>
            <a:chExt cx="7205297" cy="12824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484" y="1819635"/>
              <a:ext cx="1282492" cy="12824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581" y="1819635"/>
              <a:ext cx="2155068" cy="1001702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969352" y="1907250"/>
              <a:ext cx="1944527" cy="1107261"/>
            </a:xfrm>
            <a:prstGeom prst="clou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075302" y="2251987"/>
              <a:ext cx="614855" cy="417786"/>
            </a:xfrm>
            <a:prstGeom prst="rightArrow">
              <a:avLst/>
            </a:prstGeom>
            <a:solidFill>
              <a:srgbClr val="2D7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269399" y="2251987"/>
              <a:ext cx="614855" cy="417786"/>
            </a:xfrm>
            <a:prstGeom prst="rightArrow">
              <a:avLst/>
            </a:prstGeom>
            <a:solidFill>
              <a:srgbClr val="2D7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9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St2 pack</a:t>
            </a:r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32486" y="3147757"/>
            <a:ext cx="8279027" cy="30623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Feature-rich 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BIRD </a:t>
            </a:r>
            <a:r>
              <a:rPr lang="en-US" dirty="0" err="1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config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file </a:t>
            </a: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generation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Automatic 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configuration</a:t>
            </a: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deployment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Prefixes information 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retrieval and storage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BIRD status 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queries</a:t>
            </a:r>
            <a:endParaRPr lang="en-US" dirty="0">
              <a:solidFill>
                <a:srgbClr val="2D70B2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3643" y="1240871"/>
            <a:ext cx="1516711" cy="1727962"/>
            <a:chOff x="993949" y="3962945"/>
            <a:chExt cx="1217531" cy="1387112"/>
          </a:xfrm>
        </p:grpSpPr>
        <p:sp>
          <p:nvSpPr>
            <p:cNvPr id="9" name="Hexagon 8"/>
            <p:cNvSpPr/>
            <p:nvPr/>
          </p:nvSpPr>
          <p:spPr>
            <a:xfrm rot="5400000">
              <a:off x="909159" y="404773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5285" y="4508261"/>
              <a:ext cx="454859" cy="29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D70B2"/>
                  </a:solidFill>
                </a:rPr>
                <a:t>bird</a:t>
              </a:r>
              <a:endParaRPr lang="en-US" b="1" dirty="0">
                <a:solidFill>
                  <a:srgbClr val="2D7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0558" y="146404"/>
            <a:ext cx="5962884" cy="535531"/>
          </a:xfrm>
        </p:spPr>
        <p:txBody>
          <a:bodyPr/>
          <a:lstStyle/>
          <a:p>
            <a:r>
              <a:rPr lang="en-US" dirty="0" smtClean="0"/>
              <a:t>BIRD configuration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5250" y="1359949"/>
            <a:ext cx="8173501" cy="4611519"/>
          </a:xfrm>
        </p:spPr>
        <p:txBody>
          <a:bodyPr/>
          <a:lstStyle/>
          <a:p>
            <a:r>
              <a:rPr lang="en-US" b="1" dirty="0" smtClean="0"/>
              <a:t>Custom templating</a:t>
            </a:r>
          </a:p>
          <a:p>
            <a:r>
              <a:rPr lang="en-US" b="1" dirty="0" smtClean="0"/>
              <a:t>Filter</a:t>
            </a:r>
            <a:r>
              <a:rPr lang="en-US" dirty="0" smtClean="0"/>
              <a:t> and </a:t>
            </a:r>
            <a:r>
              <a:rPr lang="en-US" b="1" dirty="0"/>
              <a:t>p</a:t>
            </a:r>
            <a:r>
              <a:rPr lang="en-US" b="1" dirty="0" smtClean="0"/>
              <a:t>repend</a:t>
            </a:r>
            <a:r>
              <a:rPr lang="en-US" dirty="0" smtClean="0"/>
              <a:t> support</a:t>
            </a:r>
          </a:p>
          <a:p>
            <a:r>
              <a:rPr lang="en-US" dirty="0"/>
              <a:t>Members </a:t>
            </a:r>
            <a:r>
              <a:rPr lang="en-US" b="1" dirty="0" smtClean="0"/>
              <a:t>black/white-listing</a:t>
            </a:r>
            <a:endParaRPr lang="en-US" dirty="0" smtClean="0"/>
          </a:p>
          <a:p>
            <a:r>
              <a:rPr lang="en-US" b="1" dirty="0" smtClean="0"/>
              <a:t>IRR DB </a:t>
            </a:r>
            <a:r>
              <a:rPr lang="en-US" dirty="0" smtClean="0"/>
              <a:t>info</a:t>
            </a:r>
            <a:r>
              <a:rPr lang="en-US" b="1" dirty="0" smtClean="0"/>
              <a:t> </a:t>
            </a:r>
            <a:r>
              <a:rPr lang="en-US" dirty="0" smtClean="0"/>
              <a:t>prefixes filtering</a:t>
            </a:r>
          </a:p>
          <a:p>
            <a:r>
              <a:rPr lang="en-US" b="1" dirty="0" smtClean="0"/>
              <a:t>DROP lists </a:t>
            </a:r>
            <a:r>
              <a:rPr lang="en-US" dirty="0" smtClean="0"/>
              <a:t>filtering</a:t>
            </a:r>
          </a:p>
          <a:p>
            <a:r>
              <a:rPr lang="en-US" b="1" dirty="0" err="1"/>
              <a:t>Fullbogons</a:t>
            </a:r>
            <a:r>
              <a:rPr lang="en-US" dirty="0"/>
              <a:t> </a:t>
            </a:r>
            <a:r>
              <a:rPr lang="en-US" dirty="0" smtClean="0"/>
              <a:t>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</a:t>
            </a:r>
            <a:r>
              <a:rPr lang="en-US" dirty="0" err="1" smtClean="0"/>
              <a:t>config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999057" y="1524942"/>
            <a:ext cx="1217531" cy="1387112"/>
            <a:chOff x="993949" y="3962945"/>
            <a:chExt cx="1217531" cy="1387112"/>
          </a:xfrm>
        </p:grpSpPr>
        <p:sp>
          <p:nvSpPr>
            <p:cNvPr id="59" name="Hexagon 58"/>
            <p:cNvSpPr/>
            <p:nvPr/>
          </p:nvSpPr>
          <p:spPr>
            <a:xfrm rot="5400000">
              <a:off x="909159" y="404773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54961" y="4353829"/>
              <a:ext cx="695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Peers</a:t>
              </a:r>
            </a:p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Data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8630" y="1525918"/>
            <a:ext cx="1217531" cy="1387112"/>
            <a:chOff x="982171" y="1605273"/>
            <a:chExt cx="1217531" cy="1387112"/>
          </a:xfrm>
        </p:grpSpPr>
        <p:sp>
          <p:nvSpPr>
            <p:cNvPr id="62" name="Hexagon 61"/>
            <p:cNvSpPr/>
            <p:nvPr/>
          </p:nvSpPr>
          <p:spPr>
            <a:xfrm rot="5400000">
              <a:off x="897381" y="1690063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05066" y="1975662"/>
              <a:ext cx="971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St2 pack</a:t>
              </a:r>
            </a:p>
            <a:p>
              <a:pPr algn="ctr"/>
              <a:r>
                <a:rPr lang="en-US" dirty="0" err="1">
                  <a:solidFill>
                    <a:srgbClr val="2D70B2"/>
                  </a:solidFill>
                </a:rPr>
                <a:t>c</a:t>
              </a:r>
              <a:r>
                <a:rPr lang="en-US" dirty="0" err="1" smtClean="0">
                  <a:solidFill>
                    <a:srgbClr val="2D70B2"/>
                  </a:solidFill>
                </a:rPr>
                <a:t>onfig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97826" y="4461504"/>
            <a:ext cx="1217531" cy="1387112"/>
            <a:chOff x="993949" y="3962945"/>
            <a:chExt cx="1217531" cy="1387112"/>
          </a:xfrm>
        </p:grpSpPr>
        <p:sp>
          <p:nvSpPr>
            <p:cNvPr id="30" name="Hexagon 29"/>
            <p:cNvSpPr/>
            <p:nvPr/>
          </p:nvSpPr>
          <p:spPr>
            <a:xfrm rot="5400000">
              <a:off x="909159" y="404773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2104" y="4353829"/>
              <a:ext cx="721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DROP</a:t>
              </a:r>
            </a:p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List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67396" y="3029238"/>
            <a:ext cx="1258871" cy="1387112"/>
            <a:chOff x="1623903" y="2794885"/>
            <a:chExt cx="1258871" cy="1387112"/>
          </a:xfrm>
        </p:grpSpPr>
        <p:sp>
          <p:nvSpPr>
            <p:cNvPr id="33" name="Hexagon 32"/>
            <p:cNvSpPr/>
            <p:nvPr/>
          </p:nvSpPr>
          <p:spPr>
            <a:xfrm rot="5400000">
              <a:off x="1559783" y="287967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23903" y="3166333"/>
              <a:ext cx="1258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BIRD </a:t>
              </a:r>
              <a:r>
                <a:rPr lang="en-US" dirty="0" err="1" smtClean="0">
                  <a:solidFill>
                    <a:srgbClr val="2D70B2"/>
                  </a:solidFill>
                </a:rPr>
                <a:t>config</a:t>
              </a:r>
              <a:endParaRPr lang="en-US" dirty="0" smtClean="0">
                <a:solidFill>
                  <a:srgbClr val="2D70B2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Template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6217" y="4439688"/>
            <a:ext cx="1217531" cy="1387112"/>
            <a:chOff x="982171" y="1605273"/>
            <a:chExt cx="1217531" cy="1387112"/>
          </a:xfrm>
        </p:grpSpPr>
        <p:sp>
          <p:nvSpPr>
            <p:cNvPr id="48" name="Hexagon 47"/>
            <p:cNvSpPr/>
            <p:nvPr/>
          </p:nvSpPr>
          <p:spPr>
            <a:xfrm rot="5400000">
              <a:off x="897381" y="1690063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84416" y="1975662"/>
              <a:ext cx="813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IRR DB</a:t>
              </a:r>
            </a:p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Info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64" y="3294043"/>
            <a:ext cx="1277759" cy="9583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09" y="3031073"/>
            <a:ext cx="1620412" cy="1250958"/>
          </a:xfrm>
          <a:prstGeom prst="rect">
            <a:avLst/>
          </a:prstGeom>
        </p:spPr>
      </p:pic>
      <p:sp>
        <p:nvSpPr>
          <p:cNvPr id="55" name="Right Arrow 54"/>
          <p:cNvSpPr/>
          <p:nvPr/>
        </p:nvSpPr>
        <p:spPr>
          <a:xfrm>
            <a:off x="2735160" y="3477886"/>
            <a:ext cx="1662356" cy="417786"/>
          </a:xfrm>
          <a:prstGeom prst="rightArrow">
            <a:avLst/>
          </a:prstGeom>
          <a:noFill/>
          <a:ln>
            <a:solidFill>
              <a:srgbClr val="2D70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6435715" y="3604435"/>
            <a:ext cx="614855" cy="417786"/>
          </a:xfrm>
          <a:prstGeom prst="right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nip Single Corner Rectangle 56"/>
          <p:cNvSpPr/>
          <p:nvPr/>
        </p:nvSpPr>
        <p:spPr>
          <a:xfrm>
            <a:off x="6435715" y="3245184"/>
            <a:ext cx="274704" cy="356160"/>
          </a:xfrm>
          <a:prstGeom prst="snip1Rect">
            <a:avLst/>
          </a:prstGeom>
          <a:solidFill>
            <a:schemeClr val="bg1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339434" y="4461504"/>
            <a:ext cx="1217531" cy="1387112"/>
            <a:chOff x="993949" y="3962945"/>
            <a:chExt cx="1217531" cy="1387112"/>
          </a:xfrm>
        </p:grpSpPr>
        <p:sp>
          <p:nvSpPr>
            <p:cNvPr id="65" name="Hexagon 64"/>
            <p:cNvSpPr/>
            <p:nvPr/>
          </p:nvSpPr>
          <p:spPr>
            <a:xfrm rot="5400000">
              <a:off x="909159" y="404773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01332" y="4471834"/>
              <a:ext cx="1202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2D70B2"/>
                  </a:solidFill>
                </a:rPr>
                <a:t>Fullbogons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sp>
        <p:nvSpPr>
          <p:cNvPr id="4" name="Bent Arrow 3"/>
          <p:cNvSpPr/>
          <p:nvPr/>
        </p:nvSpPr>
        <p:spPr>
          <a:xfrm rot="5400000">
            <a:off x="4112649" y="1301490"/>
            <a:ext cx="800740" cy="2347167"/>
          </a:xfrm>
          <a:prstGeom prst="bentArrow">
            <a:avLst>
              <a:gd name="adj1" fmla="val 25000"/>
              <a:gd name="adj2" fmla="val 25705"/>
              <a:gd name="adj3" fmla="val 20770"/>
              <a:gd name="adj4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rot="5400000" flipH="1">
            <a:off x="4793700" y="4327032"/>
            <a:ext cx="780246" cy="1005559"/>
          </a:xfrm>
          <a:prstGeom prst="bentArrow">
            <a:avLst>
              <a:gd name="adj1" fmla="val 25000"/>
              <a:gd name="adj2" fmla="val 25705"/>
              <a:gd name="adj3" fmla="val 20770"/>
              <a:gd name="adj4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8519</TotalTime>
  <Words>167</Words>
  <Application>Microsoft Macintosh PowerPoint</Application>
  <PresentationFormat>On-screen Show (4:3)</PresentationFormat>
  <Paragraphs>67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Grande</vt:lpstr>
      <vt:lpstr>Office Theme</vt:lpstr>
      <vt:lpstr>PowerPoint Presentation</vt:lpstr>
      <vt:lpstr>PowerPoint Presentation</vt:lpstr>
      <vt:lpstr>Route-server limitations</vt:lpstr>
      <vt:lpstr>BIRD-Stack</vt:lpstr>
      <vt:lpstr>Stackstorm</vt:lpstr>
      <vt:lpstr>BIRD-Proxy</vt:lpstr>
      <vt:lpstr>BIRD St2 pack</vt:lpstr>
      <vt:lpstr>BIRD configuration features</vt:lpstr>
      <vt:lpstr>Generate config</vt:lpstr>
      <vt:lpstr>Deploy config</vt:lpstr>
      <vt:lpstr>PowerPoint Presentation</vt:lpstr>
      <vt:lpstr>NL-ix route-server configurator</vt:lpstr>
      <vt:lpstr>NL-ix route-server configurator</vt:lpstr>
      <vt:lpstr>BIRD-Stack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 route-server configuration?  Click, done!</dc:title>
  <dc:creator>Diego Luis Neto</dc:creator>
  <cp:lastModifiedBy>Diego Luis Neto</cp:lastModifiedBy>
  <cp:revision>735</cp:revision>
  <cp:lastPrinted>2017-04-16T17:49:19Z</cp:lastPrinted>
  <dcterms:created xsi:type="dcterms:W3CDTF">2017-02-07T14:21:04Z</dcterms:created>
  <dcterms:modified xsi:type="dcterms:W3CDTF">2017-10-09T10:54:13Z</dcterms:modified>
</cp:coreProperties>
</file>